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d053b6fd8cb543a6" /><Relationship Type="http://schemas.openxmlformats.org/officeDocument/2006/relationships/extended-properties" Target="/docProps/app.xml" Id="R2ca2ef3509b5493c" /><Relationship Type="http://schemas.openxmlformats.org/officeDocument/2006/relationships/officeDocument" Target="/ppt/presentation.xml" Id="Rb074d9302c964355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6e012361e30041ac"/>
  </p:sldMasterIdLst>
  <p:notesMasterIdLst>
    <p:notesMasterId xmlns:r="http://schemas.openxmlformats.org/officeDocument/2006/relationships" r:id="Rf255b5591a3f485c"/>
  </p:notesMasterIdLst>
  <p:sldIdLst>
    <p:sldId xmlns:r="http://schemas.openxmlformats.org/officeDocument/2006/relationships" id="256" r:id="R4f16c4b4e1ae4e45"/>
    <p:sldId xmlns:r="http://schemas.openxmlformats.org/officeDocument/2006/relationships" id="257" r:id="Rc21848fd3bf84d53"/>
    <p:sldId xmlns:r="http://schemas.openxmlformats.org/officeDocument/2006/relationships" id="258" r:id="Raf57691b4e3b4143"/>
    <p:sldId xmlns:r="http://schemas.openxmlformats.org/officeDocument/2006/relationships" id="259" r:id="R85d68fcd7db945a8"/>
    <p:sldId xmlns:r="http://schemas.openxmlformats.org/officeDocument/2006/relationships" id="260" r:id="R48d9bf5d60b949ee"/>
    <p:sldId xmlns:r="http://schemas.openxmlformats.org/officeDocument/2006/relationships" id="261" r:id="R61f36c26128448e2"/>
    <p:sldId xmlns:r="http://schemas.openxmlformats.org/officeDocument/2006/relationships" id="262" r:id="R13b85a456bcb45af"/>
    <p:sldId xmlns:r="http://schemas.openxmlformats.org/officeDocument/2006/relationships" id="263" r:id="R4697de8f0cc84303"/>
    <p:sldId xmlns:r="http://schemas.openxmlformats.org/officeDocument/2006/relationships" id="264" r:id="R3740b74a2bf64b90"/>
    <p:sldId xmlns:r="http://schemas.openxmlformats.org/officeDocument/2006/relationships" id="265" r:id="R079ac0bab3da4b78"/>
    <p:sldId xmlns:r="http://schemas.openxmlformats.org/officeDocument/2006/relationships" id="266" r:id="R408caa621e0346c4"/>
    <p:sldId xmlns:r="http://schemas.openxmlformats.org/officeDocument/2006/relationships" id="267" r:id="R1cd475afbf9a47da"/>
    <p:sldId xmlns:r="http://schemas.openxmlformats.org/officeDocument/2006/relationships" id="268" r:id="R58dd6c76f4464e1a"/>
    <p:sldId xmlns:r="http://schemas.openxmlformats.org/officeDocument/2006/relationships" id="269" r:id="R2dc54b7b953f48ec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1fa59cbf69434071" /><Relationship Type="http://schemas.openxmlformats.org/officeDocument/2006/relationships/slideMaster" Target="/ppt/slideMasters/slideMaster1.xml" Id="R6e012361e30041ac" /><Relationship Type="http://schemas.openxmlformats.org/officeDocument/2006/relationships/notesMaster" Target="/ppt/notesMasters/notesMaster1.xml" Id="Rf255b5591a3f485c" /><Relationship Type="http://schemas.openxmlformats.org/officeDocument/2006/relationships/presProps" Target="/ppt/presProps.xml" Id="R9069c45c98c14efe" /><Relationship Type="http://schemas.openxmlformats.org/officeDocument/2006/relationships/tableStyles" Target="/ppt/tableStyles.xml" Id="R9b71ee0829534c23" /><Relationship Type="http://schemas.openxmlformats.org/officeDocument/2006/relationships/slide" Target="/ppt/slides/slide1.xml" Id="R4f16c4b4e1ae4e45" /><Relationship Type="http://schemas.openxmlformats.org/officeDocument/2006/relationships/slide" Target="/ppt/slides/slide2.xml" Id="Rc21848fd3bf84d53" /><Relationship Type="http://schemas.openxmlformats.org/officeDocument/2006/relationships/slide" Target="/ppt/slides/slide3.xml" Id="Raf57691b4e3b4143" /><Relationship Type="http://schemas.openxmlformats.org/officeDocument/2006/relationships/slide" Target="/ppt/slides/slide4.xml" Id="R85d68fcd7db945a8" /><Relationship Type="http://schemas.openxmlformats.org/officeDocument/2006/relationships/slide" Target="/ppt/slides/slide5.xml" Id="R48d9bf5d60b949ee" /><Relationship Type="http://schemas.openxmlformats.org/officeDocument/2006/relationships/slide" Target="/ppt/slides/slide6.xml" Id="R61f36c26128448e2" /><Relationship Type="http://schemas.openxmlformats.org/officeDocument/2006/relationships/slide" Target="/ppt/slides/slide7.xml" Id="R13b85a456bcb45af" /><Relationship Type="http://schemas.openxmlformats.org/officeDocument/2006/relationships/slide" Target="/ppt/slides/slide8.xml" Id="R4697de8f0cc84303" /><Relationship Type="http://schemas.openxmlformats.org/officeDocument/2006/relationships/slide" Target="/ppt/slides/slide9.xml" Id="R3740b74a2bf64b90" /><Relationship Type="http://schemas.openxmlformats.org/officeDocument/2006/relationships/slide" Target="/ppt/slides/slide10.xml" Id="R079ac0bab3da4b78" /><Relationship Type="http://schemas.openxmlformats.org/officeDocument/2006/relationships/slide" Target="/ppt/slides/slide11.xml" Id="R408caa621e0346c4" /><Relationship Type="http://schemas.openxmlformats.org/officeDocument/2006/relationships/slide" Target="/ppt/slides/slide12.xml" Id="R1cd475afbf9a47da" /><Relationship Type="http://schemas.openxmlformats.org/officeDocument/2006/relationships/slide" Target="/ppt/slides/slide13.xml" Id="R58dd6c76f4464e1a" /><Relationship Type="http://schemas.openxmlformats.org/officeDocument/2006/relationships/slide" Target="/ppt/slides/slide14.xml" Id="R2dc54b7b953f48ec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315a37ca1b0f4623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a2eaef92fee245cc" /><Relationship Type="http://schemas.openxmlformats.org/officeDocument/2006/relationships/notesMaster" Target="/ppt/notesMasters/notesMaster1.xml" Id="R023ffa75fa1c481a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8e8a26f21fb6443b" /><Relationship Type="http://schemas.openxmlformats.org/officeDocument/2006/relationships/notesMaster" Target="/ppt/notesMasters/notesMaster1.xml" Id="Rb84b2aea674a4ae9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cc898523f1d047e2" /><Relationship Type="http://schemas.openxmlformats.org/officeDocument/2006/relationships/notesMaster" Target="/ppt/notesMasters/notesMaster1.xml" Id="R264394d6b8cb4e79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9979be7c50014ad8" /><Relationship Type="http://schemas.openxmlformats.org/officeDocument/2006/relationships/notesMaster" Target="/ppt/notesMasters/notesMaster1.xml" Id="R7e47e96b322b4a26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d993cd13ea8e45cb" /><Relationship Type="http://schemas.openxmlformats.org/officeDocument/2006/relationships/notesMaster" Target="/ppt/notesMasters/notesMaster1.xml" Id="Rb4d7fb89291c4b2e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950f1729bc764378" /><Relationship Type="http://schemas.openxmlformats.org/officeDocument/2006/relationships/notesMaster" Target="/ppt/notesMasters/notesMaster1.xml" Id="R9864cb66240e4eba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c2d5859d23134b42" /><Relationship Type="http://schemas.openxmlformats.org/officeDocument/2006/relationships/notesMaster" Target="/ppt/notesMasters/notesMaster1.xml" Id="Re9abe78ee67749e4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0f984244815a4be1" /><Relationship Type="http://schemas.openxmlformats.org/officeDocument/2006/relationships/notesMaster" Target="/ppt/notesMasters/notesMaster1.xml" Id="Rd4efb549d7dd41d2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3a52a1e020de406f" /><Relationship Type="http://schemas.openxmlformats.org/officeDocument/2006/relationships/notesMaster" Target="/ppt/notesMasters/notesMaster1.xml" Id="R22354fa54fb34196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6990f57be8574cdf" /><Relationship Type="http://schemas.openxmlformats.org/officeDocument/2006/relationships/notesMaster" Target="/ppt/notesMasters/notesMaster1.xml" Id="Rb8ba5550ebd14d1d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a5c89d5ca1a04453" /><Relationship Type="http://schemas.openxmlformats.org/officeDocument/2006/relationships/notesMaster" Target="/ppt/notesMasters/notesMaster1.xml" Id="Ra5e09093545e4c98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aa3b9ca89cc4a84" /><Relationship Type="http://schemas.openxmlformats.org/officeDocument/2006/relationships/notesMaster" Target="/ppt/notesMasters/notesMaster1.xml" Id="R76219b0f55cd4f5b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6928973711f34699" /><Relationship Type="http://schemas.openxmlformats.org/officeDocument/2006/relationships/notesMaster" Target="/ppt/notesMasters/notesMaster1.xml" Id="R13d085ecdc61442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a1974637e0ab4783" /><Relationship Type="http://schemas.openxmlformats.org/officeDocument/2006/relationships/notesMaster" Target="/ppt/notesMasters/notesMaster1.xml" Id="R943f4841c9094077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1819bd0deb994d6b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583f4fce9ed14c2b" /><Relationship Type="http://schemas.openxmlformats.org/officeDocument/2006/relationships/slideLayout" Target="/ppt/slideLayouts/slideLayout1.xml" Id="Rc16ae4f8389843c7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c16ae4f8389843c7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90ea03162544066" /><Relationship Type="http://schemas.openxmlformats.org/officeDocument/2006/relationships/image" Target="/ppt/media/image.png" Id="R1f8eac7a050f4009" /><Relationship Type="http://schemas.openxmlformats.org/officeDocument/2006/relationships/notesSlide" Target="/ppt/notesSlides/notesSlide1.xml" Id="Re56cf1c25443456f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f6ecddec6644a85" /><Relationship Type="http://schemas.openxmlformats.org/officeDocument/2006/relationships/notesSlide" Target="/ppt/notesSlides/notesSlide10.xml" Id="Ref3b0c34e14745ec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9fae08e133f42a5" /><Relationship Type="http://schemas.openxmlformats.org/officeDocument/2006/relationships/notesSlide" Target="/ppt/notesSlides/notesSlide11.xml" Id="R193251971e8445ad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064315ea9004da3" /><Relationship Type="http://schemas.openxmlformats.org/officeDocument/2006/relationships/notesSlide" Target="/ppt/notesSlides/notesSlide12.xml" Id="R2e14695fc48b4029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e981a81838643e0" /><Relationship Type="http://schemas.openxmlformats.org/officeDocument/2006/relationships/notesSlide" Target="/ppt/notesSlides/notesSlide13.xml" Id="R1e79fc779aeb4f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89efc0857634617" /><Relationship Type="http://schemas.openxmlformats.org/officeDocument/2006/relationships/notesSlide" Target="/ppt/notesSlides/notesSlide14.xml" Id="Rc92318f4c1c4444b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6822b9448a174a29" /><Relationship Type="http://schemas.openxmlformats.org/officeDocument/2006/relationships/notesSlide" Target="/ppt/notesSlides/notesSlide2.xml" Id="R577b144b045b4c08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3264887d9224c1b" /><Relationship Type="http://schemas.openxmlformats.org/officeDocument/2006/relationships/notesSlide" Target="/ppt/notesSlides/notesSlide3.xml" Id="R0bb5dc7dd80c44e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6bd96601f0684ef5" /><Relationship Type="http://schemas.openxmlformats.org/officeDocument/2006/relationships/image" Target="/ppt/media/image2.png" Id="Rcdb339e5555a47e2" /><Relationship Type="http://schemas.openxmlformats.org/officeDocument/2006/relationships/notesSlide" Target="/ppt/notesSlides/notesSlide4.xml" Id="R157d7b1b6e7c49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3b304cdfafd4a6e" /><Relationship Type="http://schemas.openxmlformats.org/officeDocument/2006/relationships/image" Target="/ppt/media/image3.png" Id="R9fcc8a909f814fc7" /><Relationship Type="http://schemas.openxmlformats.org/officeDocument/2006/relationships/notesSlide" Target="/ppt/notesSlides/notesSlide5.xml" Id="R9e03cfbce6284d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43684c03f894fa4" /><Relationship Type="http://schemas.openxmlformats.org/officeDocument/2006/relationships/image" Target="/ppt/media/image4.png" Id="Ra8f085f545ab4b43" /><Relationship Type="http://schemas.openxmlformats.org/officeDocument/2006/relationships/notesSlide" Target="/ppt/notesSlides/notesSlide6.xml" Id="Rd1e6e648daf642e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f39773d04304747" /><Relationship Type="http://schemas.openxmlformats.org/officeDocument/2006/relationships/image" Target="/ppt/media/image5.png" Id="R6c639c82c4914406" /><Relationship Type="http://schemas.openxmlformats.org/officeDocument/2006/relationships/image" Target="/ppt/media/image6.png" Id="R189d32564f8945bc" /><Relationship Type="http://schemas.openxmlformats.org/officeDocument/2006/relationships/notesSlide" Target="/ppt/notesSlides/notesSlide7.xml" Id="Rc1cc01bf13694cef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2f98e1e6ffc4d4c" /><Relationship Type="http://schemas.openxmlformats.org/officeDocument/2006/relationships/image" Target="/ppt/media/image7.png" Id="Raec00131fad441ef" /><Relationship Type="http://schemas.openxmlformats.org/officeDocument/2006/relationships/image" Target="/ppt/media/image8.png" Id="R340dbd4d2bfc477d" /><Relationship Type="http://schemas.openxmlformats.org/officeDocument/2006/relationships/notesSlide" Target="/ppt/notesSlides/notesSlide8.xml" Id="R1ffaf1771b58483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136aa2196b54356" /><Relationship Type="http://schemas.openxmlformats.org/officeDocument/2006/relationships/notesSlide" Target="/ppt/notesSlides/notesSlide9.xml" Id="R79551529a4604d98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073C31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f8eac7a050f4009"/>
          <a:srcRect xmlns:a="http://schemas.openxmlformats.org/drawingml/2006/main" l="19515" t="0" r="19515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762500" y="0"/>
            <a:ext cx="7429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48691A1-6E7D-401E-AB0E-812AD03E16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8282604-7F14-4ADC-9CCC-5EBFDF58B2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0100" y="0"/>
            <a:ext cx="14287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51F3FFC-1F5D-4D73-9F09-B7090732D5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685800"/>
            <a:ext cx="34290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E9F1EC"/>
                </a:solidFill>
              </a:defRPr>
            </a:pPr>
            <a:r>
              <a:rPr sz="1800" b="1">
                <a:solidFill>
                  <a:srgbClr val="E9F1EC"/>
                </a:solidFill>
              </a:rPr>
              <a:t>上山打老虎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3FFC7814-7FBD-4050-AEA4-453FCEDCF7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219200"/>
            <a:ext cx="31432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9BC4B5"/>
                </a:solidFill>
              </a:defRPr>
            </a:pPr>
            <a:r>
              <a:rPr sz="1125" b="1">
                <a:solidFill>
                  <a:srgbClr val="9BC4B5"/>
                </a:solidFill>
              </a:rPr>
              <a:t>连锁中药馆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CD21AAD-DB67-43F7-BA96-557C3F2A9C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095500"/>
            <a:ext cx="4362450" cy="1428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600" b="1">
                <a:solidFill>
                  <a:srgbClr val="FFFFFF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新国风社区中药馆</a:t>
            </a:r>
          </a:p>
          <a:p xmlns:a="http://schemas.openxmlformats.org/drawingml/2006/main">
            <a:pPr algn="l">
              <a:defRPr sz="3600" b="1">
                <a:solidFill>
                  <a:srgbClr val="FFFFFF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加盟与产业合作系统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4337D7E-7FE6-4AC0-B600-A9F85C0F7D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3714750"/>
            <a:ext cx="4000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玉脉方庭 · JADE MERIDIAN COURTYARD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CF38FA4E-8E1A-448C-8F03-4164640DA5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210050"/>
            <a:ext cx="3714750" cy="723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9E5E0"/>
                </a:solidFill>
              </a:defRPr>
            </a:pPr>
            <a:r>
              <a:rPr sz="1350" b="0">
                <a:solidFill>
                  <a:srgbClr val="D9E5E0"/>
                </a:solidFill>
              </a:rPr>
              <a:t>从原创字标、空间体验到质量运营与复制门槛的完整设计验证成果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FB9E2B1-ECBD-4138-9DAE-FA6837210B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5905500"/>
            <a:ext cx="3429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A9BCB4"/>
                </a:solidFill>
              </a:defRPr>
            </a:pPr>
            <a:r>
              <a:rPr sz="975" b="0">
                <a:solidFill>
                  <a:srgbClr val="A9BCB4"/>
                </a:solidFill>
              </a:rPr>
              <a:t>设计与验证阶段｜暂未对外销售</a:t>
            </a:r>
          </a:p>
        </p:txBody>
      </p:sp>
    </p:spTree>
    <p:extLst>
      <p:ext uri="{BB962C8B-B14F-4D97-AF65-F5344CB8AC3E}">
        <p14:creationId xmlns:p14="http://schemas.microsoft.com/office/powerpoint/2010/main" val="743815744"/>
      </p:ext>
    </p:extLst>
  </p:cSld>
</p:sld>
</file>

<file path=ppt/slides/slide10.xml><?xml version="1.0" encoding="utf-8"?>
<p:sld xmlns:p="http://schemas.openxmlformats.org/presentationml/2006/main">
  <p:cSld>
    <p:bg>
      <p:bgPr>
        <a:solidFill xmlns:a="http://schemas.openxmlformats.org/drawingml/2006/main">
          <a:srgbClr val="F6F1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07394B6C-735C-4F77-87A6-C8699DDC24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10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DFAC697-D28D-46E2-AF5A-53266E92C5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加盟系统的六个组成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422EE0F-F885-431E-A312-3D4ED1B69A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先验证总部能力，再决定是否正式开放加盟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2244F63-F6A0-406D-85FA-F1DC9D52FA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35C95BC-889E-4E9E-9DDA-743AFD26D8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3835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70DB70E-38BB-4015-AC7B-8BE475A529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1717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01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C96523AF-501A-4B44-8184-DC2E50456E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15265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品牌授权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93554DA-5D5F-4FD6-A258-0731677BA5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43840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限定类别、渠道与门店；禁止擅改字标、颜色与对外承诺。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AC88FCB5-2A52-4F32-8C0D-4FEECF521A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203835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DFF7D968-BF91-439A-9306-7F824AAB32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21717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F2CE865-0807-4F9C-9835-A4ACF04C58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215265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质量与商品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F5918DBF-0122-4794-BD5C-1ABC4A9431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243840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供应商准入、采购配送、批次追溯、近效期与召回。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7D97E553-C210-437A-BAEC-8E840EEFE4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02895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2CA9B768-DF0C-4E67-BC04-39F564E8D0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1623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1020F41-AAD2-441E-AC8F-5D292FE9E0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14325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药学服务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59F0E56-52C1-49B5-A9AF-2124185C09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42900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人员资质、处方审核、调剂复核、说明与不良反应流程。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E3B93E9-829D-4BCB-83C1-CBE4D73CBB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302895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4D41324-96C4-4A46-B12D-BC7B865AC0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31623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2EB6F7D-C7BE-44CC-8592-ED1522F17E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314325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门店空间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4F3C6AB3-3924-4D35-94F8-402C42EA64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342900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三类店型、模块柜体、材料灯光、深化图与验收。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071B9D7-40AF-4D70-BE25-07BB55415F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1955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0BF39970-C6AD-4C82-A865-CEE5B77296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41529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05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B7BE8FA-5681-4820-B042-9CF8D77425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413385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数字系统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C4291D1-B5B8-471B-B081-49FBFC4999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441960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库存、批次、票据、处方/调剂、培训、权限与统计。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C355D342-CD7F-4C8A-AADD-81017C7A5A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401955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3FEB42F9-E53B-4231-888A-893DC3250F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41529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06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621E5A94-F89F-454E-9886-6D54A7125C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413385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经营支持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E743D291-8DB0-4A77-9208-7FF917EE8A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441960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选址、开店、陈列、试运营、复盘与区域复制。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CA65BDD1-24BA-4E4B-8E2E-0A4E5DB741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219700"/>
            <a:ext cx="10572750" cy="685800"/>
          </a:xfrm>
          <a:prstGeom xmlns:a="http://schemas.openxmlformats.org/drawingml/2006/main" prst="roundRect">
            <a:avLst>
              <a:gd name="adj" fmla="val 16667"/>
            </a:avLst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E531FF37-5176-41E4-A735-7DF30716A1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5362575"/>
            <a:ext cx="11430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当前路径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93A4C0AA-607C-4A56-9FFB-DD191F1F59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57400" y="5314950"/>
            <a:ext cx="88582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FFFFF"/>
                </a:solidFill>
              </a:defRPr>
            </a:pPr>
            <a:r>
              <a:rPr sz="1425" b="1">
                <a:solidFill>
                  <a:srgbClr val="FFFFFF"/>
                </a:solidFill>
              </a:rPr>
              <a:t>S120样板店验证 → 90天质量/服务/现金流证据 → 再决定加盟开放范围与条件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A8AEF429-8D00-4F8C-97AF-A2AF4D12D0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6E8D6737-F35A-42D4-B862-F96731C6DD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C49E75FD-C81F-4F13-A641-B7F3E58F1C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90940365"/>
      </p:ext>
    </p:extLst>
  </p:cSld>
</p:sld>
</file>

<file path=ppt/slides/slide1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7C59C313-949F-46DA-AA06-02462C3F4F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11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6C318F6-8BAE-472A-A383-BEECAA547A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候选人准入与选址双重门槛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B240CF8-B982-4715-AB87-B1F4C559D1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任何一项重大否决项成立，项目暂停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81118CA-D4E2-4B7B-9192-B26C330B9E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4E80F56-530C-4939-A33A-B9E447A307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38350"/>
            <a:ext cx="1714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7322C"/>
                </a:solidFill>
              </a:defRPr>
            </a:pPr>
            <a:r>
              <a:rPr sz="1125" b="1">
                <a:solidFill>
                  <a:srgbClr val="17322C"/>
                </a:solidFill>
              </a:rPr>
              <a:t>合规与物业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A7C2B51-A92F-4FBA-BA74-3B4F29A7B5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2095500"/>
            <a:ext cx="40005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7ECE9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43BEF65C-B832-4C7B-8815-E9D4F8E4DC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2095500"/>
            <a:ext cx="38100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964E3856-A2FB-4BED-8E9F-754346EEAB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203835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25%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AAB5259-8293-4809-95FC-3D8CDA49C2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552700"/>
            <a:ext cx="1714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7322C"/>
                </a:solidFill>
              </a:defRPr>
            </a:pPr>
            <a:r>
              <a:rPr sz="1125" b="1">
                <a:solidFill>
                  <a:srgbClr val="17322C"/>
                </a:solidFill>
              </a:rPr>
              <a:t>社区需求与客群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800D12D-4EB9-4B16-965C-75FBB8C748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2609850"/>
            <a:ext cx="40005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7ECE9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C2B9519-C351-4086-9F0C-DDDDC0E87C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2609850"/>
            <a:ext cx="30480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CAAAC8E3-FFE0-446E-993E-DFDB663534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25527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20%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BBCDA41-0D08-4A3D-A552-2B0AF9D329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067050"/>
            <a:ext cx="1714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单位经济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0C62597-530F-48D2-9D27-2C4C5BE6FF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3124200"/>
            <a:ext cx="40005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7ECE9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DE51FD13-9E5A-40E0-BACC-D68B226574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3124200"/>
            <a:ext cx="30480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260F9D1-3BB0-4C8E-9337-DED247A47F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306705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20%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4B1446B-B596-4827-86ED-B960CF0107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581400"/>
            <a:ext cx="1714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可达与可见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4174CB46-14A1-4D6A-AE85-4F4D4B8D51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3638550"/>
            <a:ext cx="40005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7ECE9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C82CD51-783E-4A56-B258-83C354F4BC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3638550"/>
            <a:ext cx="22860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E58BC93F-5BAC-42B5-B6D6-D38BCB20B7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35814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15%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24F49F94-8E82-48DA-9D27-A9DD621A3B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95750"/>
            <a:ext cx="1714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竞争与互补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39AA79FA-2976-4AEB-AF75-06AFAD9040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4152900"/>
            <a:ext cx="40005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7ECE9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3A0D8A22-DAFE-4F8B-A6C5-5D27E5AA91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4152900"/>
            <a:ext cx="22860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94C3F6D8-B9C0-4B3E-830E-BB7E863C88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409575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15%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E2D0CD93-DCF6-402F-A461-AC8654ED16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610100"/>
            <a:ext cx="1714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扩张价值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F67AB10-6185-41F2-82A3-FAF7B0560B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4667250"/>
            <a:ext cx="40005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7ECE9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C3E6C08-2F27-47F7-A53F-0CB268051E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4667250"/>
            <a:ext cx="76200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3F65B562-6A9E-46DE-BFD8-FB6B0412E5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46101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5%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B83C753C-DDF9-405B-BF2A-62B6153AED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2038350"/>
            <a:ext cx="3810000" cy="2647950"/>
          </a:xfrm>
          <a:prstGeom xmlns:a="http://schemas.openxmlformats.org/drawingml/2006/main" prst="roundRect">
            <a:avLst>
              <a:gd name="adj" fmla="val 4317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BAE6FAED-A8FC-4F6C-B329-97FFEBBC8A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2247900"/>
            <a:ext cx="1714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75" b="1">
                <a:solidFill>
                  <a:srgbClr val="073C31"/>
                </a:solidFill>
              </a:defRPr>
            </a:pPr>
            <a:r>
              <a:rPr sz="1575" b="1">
                <a:solidFill>
                  <a:srgbClr val="073C31"/>
                </a:solidFill>
              </a:rPr>
              <a:t>准入必备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71A7F75E-9F08-48CE-AB71-A9E95D01C7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2724150"/>
            <a:ext cx="314325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7322C"/>
                </a:solidFill>
              </a:defRPr>
            </a:pPr>
            <a:r>
              <a:rPr sz="1200" b="0">
                <a:solidFill>
                  <a:srgbClr val="17322C"/>
                </a:solidFill>
              </a:rPr>
              <a:t>• 接受设计与验证阶段事实</a:t>
            </a:r>
          </a:p>
          <a:p xmlns:a="http://schemas.openxmlformats.org/drawingml/2006/main">
            <a:pPr algn="l">
              <a:defRPr sz="1200" b="0">
                <a:solidFill>
                  <a:srgbClr val="17322C"/>
                </a:solidFill>
              </a:defRPr>
            </a:pPr>
            <a:r>
              <a:rPr sz="1200" b="0">
                <a:solidFill>
                  <a:srgbClr val="17322C"/>
                </a:solidFill>
              </a:rPr>
              <a:t>• 资金来源清晰，覆盖建设、库存与周转</a:t>
            </a:r>
          </a:p>
          <a:p xmlns:a="http://schemas.openxmlformats.org/drawingml/2006/main">
            <a:pPr algn="l">
              <a:defRPr sz="1200" b="0">
                <a:solidFill>
                  <a:srgbClr val="17322C"/>
                </a:solidFill>
              </a:defRPr>
            </a:pPr>
            <a:r>
              <a:rPr sz="1200" b="0">
                <a:solidFill>
                  <a:srgbClr val="17322C"/>
                </a:solidFill>
              </a:rPr>
              <a:t>• 具备全职负责人和合规经营能力</a:t>
            </a:r>
          </a:p>
          <a:p xmlns:a="http://schemas.openxmlformats.org/drawingml/2006/main">
            <a:pPr algn="l">
              <a:defRPr sz="1200" b="0">
                <a:solidFill>
                  <a:srgbClr val="17322C"/>
                </a:solidFill>
              </a:defRPr>
            </a:pPr>
            <a:r>
              <a:rPr sz="1200" b="0">
                <a:solidFill>
                  <a:srgbClr val="17322C"/>
                </a:solidFill>
              </a:rPr>
              <a:t>• 接受总部质量、系统、培训与巡店</a:t>
            </a:r>
          </a:p>
          <a:p xmlns:a="http://schemas.openxmlformats.org/drawingml/2006/main">
            <a:pPr algn="l">
              <a:defRPr sz="1200" b="0">
                <a:solidFill>
                  <a:srgbClr val="17322C"/>
                </a:solidFill>
              </a:defRPr>
            </a:pPr>
            <a:r>
              <a:rPr sz="1200" b="0">
                <a:solidFill>
                  <a:srgbClr val="17322C"/>
                </a:solidFill>
              </a:rPr>
              <a:t>• 不以中药馆名义从事未获许可活动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2275C69A-24FA-459B-8E1A-3532EF3577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4895850"/>
            <a:ext cx="3810000" cy="933450"/>
          </a:xfrm>
          <a:prstGeom xmlns:a="http://schemas.openxmlformats.org/drawingml/2006/main" prst="roundRect">
            <a:avLst>
              <a:gd name="adj" fmla="val 12245"/>
            </a:avLst>
          </a:prstGeom>
          <a:solidFill xmlns:a="http://schemas.openxmlformats.org/drawingml/2006/main">
            <a:srgbClr val="FFF1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61AF9E05-8703-4678-9DBA-39ADDE3021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77150" y="5010150"/>
            <a:ext cx="1238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073C31"/>
                </a:solidFill>
              </a:defRPr>
            </a:pPr>
            <a:r>
              <a:rPr sz="1125" b="1">
                <a:solidFill>
                  <a:srgbClr val="073C31"/>
                </a:solidFill>
              </a:rPr>
              <a:t>重大否决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B3421B78-3D43-40AD-AD9B-EDA4151054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77150" y="527685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17322C"/>
                </a:solidFill>
              </a:defRPr>
            </a:pPr>
            <a:r>
              <a:rPr sz="1050" b="0">
                <a:solidFill>
                  <a:srgbClr val="17322C"/>
                </a:solidFill>
              </a:rPr>
              <a:t>用途/权属不清、关键许可无路径、消防/承重缺陷、招牌不可识别、租金不可承受。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4988D8BA-2607-4162-B00C-165F4C42A3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AE8FD09D-252D-4C27-AF89-70D699C291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3461B2CB-42F8-4D5E-BAD5-48E7642B1C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56609028"/>
      </p:ext>
    </p:extLst>
  </p:cSld>
</p:sld>
</file>

<file path=ppt/slides/slide12.xml><?xml version="1.0" encoding="utf-8"?>
<p:sld xmlns:p="http://schemas.openxmlformats.org/presentationml/2006/main">
  <p:cSld>
    <p:bg>
      <p:bgPr>
        <a:solidFill xmlns:a="http://schemas.openxmlformats.org/drawingml/2006/main">
          <a:srgbClr val="F6F1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8EA23D8A-2DA5-4727-AC27-FFA3CD8EE8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12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4E5E841-7D93-4AC4-862C-B4EC94BA08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单店经济模型：先把假设放在桌面上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BF27FAD-E3C3-4186-A9E2-B10D0AA751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下列仅为模型验证假设，不是当前业绩或加盟收益承诺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4576878-A13E-4C28-965D-C63B91ED38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CF719DC-96AF-42FE-81E6-FE0A491006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95500"/>
            <a:ext cx="3238500" cy="2476500"/>
          </a:xfrm>
          <a:prstGeom xmlns:a="http://schemas.openxmlformats.org/drawingml/2006/main" prst="roundRect">
            <a:avLst>
              <a:gd name="adj" fmla="val 4615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DE3DF"/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6AEFC25-E0E2-48C4-B072-F78E52A93B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2286000"/>
            <a:ext cx="278130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073C31"/>
                </a:solidFill>
              </a:defRPr>
            </a:pPr>
            <a:r>
              <a:rPr sz="1800" b="1">
                <a:solidFill>
                  <a:srgbClr val="073C31"/>
                </a:solidFill>
              </a:rPr>
              <a:t>保守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1A971A82-7FB8-4BA6-9335-FBA71ED716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2914650"/>
            <a:ext cx="27813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17322C"/>
                </a:solidFill>
              </a:defRPr>
            </a:pPr>
            <a:r>
              <a:rPr sz="1275" b="1">
                <a:solidFill>
                  <a:srgbClr val="17322C"/>
                </a:solidFill>
              </a:rPr>
              <a:t>年销售 480万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A386AF8-79B7-4159-8F0F-9A3BEBB4BB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352800"/>
            <a:ext cx="27813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0">
                <a:solidFill>
                  <a:srgbClr val="17322C"/>
                </a:solidFill>
              </a:defRPr>
            </a:pPr>
            <a:r>
              <a:rPr sz="1275" b="0">
                <a:solidFill>
                  <a:srgbClr val="17322C"/>
                </a:solidFill>
              </a:rPr>
              <a:t>毛利率 34%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C812411-A2B4-4815-886D-A5E0E7824B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790950"/>
            <a:ext cx="27813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0F654C"/>
                </a:solidFill>
              </a:defRPr>
            </a:pPr>
            <a:r>
              <a:rPr sz="1275" b="1">
                <a:solidFill>
                  <a:srgbClr val="0F654C"/>
                </a:solidFill>
              </a:rPr>
              <a:t>成熟 EBITDA -1%～2%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F66410C-A032-4CA2-BD96-3B875750DB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2095500"/>
            <a:ext cx="3238500" cy="2476500"/>
          </a:xfrm>
          <a:prstGeom xmlns:a="http://schemas.openxmlformats.org/drawingml/2006/main" prst="roundRect">
            <a:avLst>
              <a:gd name="adj" fmla="val 4615"/>
            </a:avLst>
          </a:prstGeom>
          <a:solidFill xmlns:a="http://schemas.openxmlformats.org/drawingml/2006/main">
            <a:srgbClr val="073C31"/>
          </a:solidFill>
          <a:ln xmlns:a="http://schemas.openxmlformats.org/drawingml/2006/main" w="9525">
            <a:solidFill>
              <a:srgbClr val="DDE3DF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F4A10D8-3B48-47F3-9595-DA98A79941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2286000"/>
            <a:ext cx="278130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FFFFFF"/>
                </a:solidFill>
              </a:defRPr>
            </a:pPr>
            <a:r>
              <a:rPr sz="1800" b="1">
                <a:solidFill>
                  <a:srgbClr val="FFFFFF"/>
                </a:solidFill>
              </a:rPr>
              <a:t>基准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4268EA3-EC86-43FB-846D-38B9B2BBE4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2914650"/>
            <a:ext cx="27813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DDEBE4"/>
                </a:solidFill>
              </a:defRPr>
            </a:pPr>
            <a:r>
              <a:rPr sz="1275" b="1">
                <a:solidFill>
                  <a:srgbClr val="DDEBE4"/>
                </a:solidFill>
              </a:rPr>
              <a:t>年销售 600万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2612DAB2-A483-4DC6-9A71-C094725C72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3352800"/>
            <a:ext cx="27813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0">
                <a:solidFill>
                  <a:srgbClr val="DDEBE4"/>
                </a:solidFill>
              </a:defRPr>
            </a:pPr>
            <a:r>
              <a:rPr sz="1275" b="0">
                <a:solidFill>
                  <a:srgbClr val="DDEBE4"/>
                </a:solidFill>
              </a:rPr>
              <a:t>毛利率 38%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0479064-9B34-4D8C-BB07-86AFD963FB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3790950"/>
            <a:ext cx="27813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B98A43"/>
                </a:solidFill>
              </a:defRPr>
            </a:pPr>
            <a:r>
              <a:rPr sz="1275" b="1">
                <a:solidFill>
                  <a:srgbClr val="B98A43"/>
                </a:solidFill>
              </a:rPr>
              <a:t>成熟 EBITDA 约5%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AD82C11-457F-43B9-A54D-81356B159A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2095500"/>
            <a:ext cx="3238500" cy="2476500"/>
          </a:xfrm>
          <a:prstGeom xmlns:a="http://schemas.openxmlformats.org/drawingml/2006/main" prst="roundRect">
            <a:avLst>
              <a:gd name="adj" fmla="val 4615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DE3DF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73DC931-AC08-44B0-AA5E-221C33A1BB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43850" y="2286000"/>
            <a:ext cx="278130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073C31"/>
                </a:solidFill>
              </a:defRPr>
            </a:pPr>
            <a:r>
              <a:rPr sz="1800" b="1">
                <a:solidFill>
                  <a:srgbClr val="073C31"/>
                </a:solidFill>
              </a:rPr>
              <a:t>上行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0908150-CDA2-4B21-ABA7-78DA0393B3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43850" y="2914650"/>
            <a:ext cx="27813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17322C"/>
                </a:solidFill>
              </a:defRPr>
            </a:pPr>
            <a:r>
              <a:rPr sz="1275" b="1">
                <a:solidFill>
                  <a:srgbClr val="17322C"/>
                </a:solidFill>
              </a:rPr>
              <a:t>年销售 780万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7A19352-1D9E-45FC-BD88-BBD0405A5D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43850" y="3352800"/>
            <a:ext cx="27813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0">
                <a:solidFill>
                  <a:srgbClr val="17322C"/>
                </a:solidFill>
              </a:defRPr>
            </a:pPr>
            <a:r>
              <a:rPr sz="1275" b="0">
                <a:solidFill>
                  <a:srgbClr val="17322C"/>
                </a:solidFill>
              </a:rPr>
              <a:t>毛利率 41%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2840C6DB-4178-4736-9590-1469E501FD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43850" y="3790950"/>
            <a:ext cx="27813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0F654C"/>
                </a:solidFill>
              </a:defRPr>
            </a:pPr>
            <a:r>
              <a:rPr sz="1275" b="1">
                <a:solidFill>
                  <a:srgbClr val="0F654C"/>
                </a:solidFill>
              </a:rPr>
              <a:t>成熟 EBITDA 8%～11%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EB62DE5F-6DCB-42A9-9D98-37AFE91F27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876800"/>
            <a:ext cx="10287000" cy="933450"/>
          </a:xfrm>
          <a:prstGeom xmlns:a="http://schemas.openxmlformats.org/drawingml/2006/main" prst="roundRect">
            <a:avLst>
              <a:gd name="adj" fmla="val 12245"/>
            </a:avLst>
          </a:prstGeom>
          <a:solidFill xmlns:a="http://schemas.openxmlformats.org/drawingml/2006/main">
            <a:srgbClr val="FFF6E5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609C7614-A20E-4FD4-A979-8E539544E5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5010150"/>
            <a:ext cx="1143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敏感项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23BDF3E8-0FE3-4610-BCA4-83470CFD02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0250" y="4991100"/>
            <a:ext cx="8667750" cy="590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租金、人员、商品结构、折扣损耗、库存周转、税费与客流爬坡必须使用真实城市/商圈数据重算。单店开办投入假设90–150万元，初始库存与周转金60–120万元，目标回收期24–36个月仅作测算目标。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A80D2364-6FF1-47BB-9503-2B29514509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EB79B4F-A1CB-4186-B658-D13CA88740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F9B0BE45-8AC2-456F-A541-75D7AB8C81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62843171"/>
      </p:ext>
    </p:extLst>
  </p:cSld>
</p:sld>
</file>

<file path=ppt/slides/slide1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5CB3EF9-CF98-4D2F-8F01-128CE48693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13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E3EFB75-BAB5-48B4-AE19-E100410C8E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合作、估值与证据边界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88B2481-6BE3-411D-B53D-3AEE3F0ECA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把已完成、正在验证与未来条件分开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9BD219C-0037-47FB-9C00-3D08F71C98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F0CE39F-9DAF-4EA9-978D-7C61B5BFC4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00250"/>
            <a:ext cx="10572750" cy="1200150"/>
          </a:xfrm>
          <a:prstGeom xmlns:a="http://schemas.openxmlformats.org/drawingml/2006/main" prst="roundRect">
            <a:avLst>
              <a:gd name="adj" fmla="val 9524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E5E2E1C-C3BF-45B2-B84F-752E9921FD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2152650"/>
            <a:ext cx="10096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“上山打老虎”-连锁中药馆计划，当前项目估值5亿元人民币，寻找产业合作方及专业投资机构。产品处于设计与验证阶段，暂未对外销售。产业合作不设金额门槛；股权投资意向原则上单笔不低于5000万元人民币。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413869B5-99DF-4847-8CB7-C238DD1480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562350"/>
            <a:ext cx="32385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83DE1C1-A2D7-40B9-87C0-D767A42382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733800"/>
            <a:ext cx="2819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B98A43"/>
                </a:solidFill>
              </a:defRPr>
            </a:pPr>
            <a:r>
              <a:rPr sz="1350" b="1">
                <a:solidFill>
                  <a:srgbClr val="B98A43"/>
                </a:solidFill>
              </a:rPr>
              <a:t>已完成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31678E6-8DE1-447C-AC59-550F9BF546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4152900"/>
            <a:ext cx="278130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E6EEEA"/>
                </a:solidFill>
              </a:defRPr>
            </a:pPr>
            <a:r>
              <a:rPr sz="1050" b="0">
                <a:solidFill>
                  <a:srgbClr val="E6EEEA"/>
                </a:solidFill>
              </a:rPr>
              <a:t>独立定位 / 原创字标 / 门店系统 / 三类店型 / 效果图 / 手册 / 官网与资料结构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C5AE523-F80B-4812-B715-C337905600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562350"/>
            <a:ext cx="32385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4E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9507FC2B-F9A2-44E7-9387-EF9DA929BC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00550" y="3733800"/>
            <a:ext cx="2819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073C31"/>
                </a:solidFill>
              </a:defRPr>
            </a:pPr>
            <a:r>
              <a:rPr sz="1350" b="1">
                <a:solidFill>
                  <a:srgbClr val="073C31"/>
                </a:solidFill>
              </a:rPr>
              <a:t>正在验证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E703CCD9-6505-4765-9F50-497245AB9A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00550" y="4152900"/>
            <a:ext cx="278130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17322C"/>
                </a:solidFill>
              </a:defRPr>
            </a:pPr>
            <a:r>
              <a:rPr sz="1050" b="0">
                <a:solidFill>
                  <a:srgbClr val="17322C"/>
                </a:solidFill>
              </a:rPr>
              <a:t>商标与域名权属 / 场地与许可路径 / 供应链 / 人员 / 单店模型 / 系统 / 样板店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CB0F265D-705D-4F77-AE39-CC6C0A7735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3562350"/>
            <a:ext cx="3238500" cy="1581150"/>
          </a:xfrm>
          <a:prstGeom xmlns:a="http://schemas.openxmlformats.org/drawingml/2006/main" prst="roundRect">
            <a:avLst>
              <a:gd name="adj" fmla="val 7229"/>
            </a:avLst>
          </a:prstGeom>
          <a:solidFill xmlns:a="http://schemas.openxmlformats.org/drawingml/2006/main">
            <a:srgbClr val="F7F4E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F84DB05B-DFF6-4832-8FEC-84F0165FAC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3733800"/>
            <a:ext cx="28194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073C31"/>
                </a:solidFill>
              </a:defRPr>
            </a:pPr>
            <a:r>
              <a:rPr sz="1350" b="1">
                <a:solidFill>
                  <a:srgbClr val="073C31"/>
                </a:solidFill>
              </a:rPr>
              <a:t>未来条件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3E6A1EE-BFCF-44F9-9D65-9BFA07F87A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4152900"/>
            <a:ext cx="278130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17322C"/>
                </a:solidFill>
              </a:defRPr>
            </a:pPr>
            <a:r>
              <a:rPr sz="1050" b="0">
                <a:solidFill>
                  <a:srgbClr val="17322C"/>
                </a:solidFill>
              </a:rPr>
              <a:t>取得所需许可 / 样板店90天证据 / 总部质量体系稳定 / 法律与披露文件完成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5FD19F6-5CEC-4EE4-AE45-2ACE01235B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391150"/>
            <a:ext cx="1057275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63736D"/>
                </a:solidFill>
              </a:defRPr>
            </a:pPr>
            <a:r>
              <a:rPr sz="1050" b="0">
                <a:solidFill>
                  <a:srgbClr val="63736D"/>
                </a:solidFill>
              </a:rPr>
              <a:t>估值依据需由知识产权、研发成果、市场与增长、复制模型、单位经济、供应链、里程碑、风险折价、可比与三情景估值共同支撑；不承诺保本、固定回报、上市或确定退出。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725DBAEB-59FE-4FCE-8F98-20F803AC32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A62413FB-ECBC-4BC8-9FD5-796D83D9F6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DCE4EE0-2A98-464C-B5F0-6DB34E00A6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419381354"/>
      </p:ext>
    </p:extLst>
  </p:cSld>
</p:sld>
</file>

<file path=ppt/slides/slide14.xml><?xml version="1.0" encoding="utf-8"?>
<p:sld xmlns:p="http://schemas.openxmlformats.org/presentationml/2006/main">
  <p:cSld>
    <p:bg>
      <p:bgPr>
        <a:solidFill xmlns:a="http://schemas.openxmlformats.org/drawingml/2006/main">
          <a:srgbClr val="073C31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EE006C9-BA76-4158-B388-3F9CC3D5A3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71500"/>
            <a:ext cx="3429000" cy="476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DCEBE4"/>
                </a:solidFill>
              </a:defRPr>
            </a:pPr>
            <a:r>
              <a:rPr sz="1800" b="1">
                <a:solidFill>
                  <a:srgbClr val="DCEBE4"/>
                </a:solidFill>
              </a:rPr>
              <a:t>上山打老虎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B7BD724-DCB7-4569-8B6B-827998757D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066800"/>
            <a:ext cx="2857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94B9AA"/>
                </a:solidFill>
              </a:defRPr>
            </a:pPr>
            <a:r>
              <a:rPr sz="1050" b="1">
                <a:solidFill>
                  <a:srgbClr val="94B9AA"/>
                </a:solidFill>
              </a:rPr>
              <a:t>连锁中药馆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9F061E6-3736-46FC-9324-814BF5731A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962150"/>
            <a:ext cx="9144000" cy="1219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225" b="1">
                <a:solidFill>
                  <a:srgbClr val="FFFFFF"/>
                </a:solidFill>
              </a:defRPr>
            </a:pPr>
            <a:r>
              <a:rPr sz="3225" b="1">
                <a:solidFill>
                  <a:srgbClr val="FFFFFF"/>
                </a:solidFill>
              </a:rPr>
              <a:t>下一步不是“招商”，</a:t>
            </a:r>
          </a:p>
          <a:p xmlns:a="http://schemas.openxmlformats.org/drawingml/2006/main">
            <a:pPr algn="l">
              <a:defRPr sz="3225" b="1">
                <a:solidFill>
                  <a:srgbClr val="FFFFFF"/>
                </a:solidFill>
              </a:defRPr>
            </a:pPr>
            <a:r>
              <a:rPr sz="3225" b="1">
                <a:solidFill>
                  <a:srgbClr val="FFFFFF"/>
                </a:solidFill>
              </a:rPr>
              <a:t>而是把第一家样板店做成证据。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72E6AA8-82E6-415C-83DA-7238E303E3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676650"/>
            <a:ext cx="476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01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C0861A2-8FFD-4B61-81D8-8DEF017FC9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638550"/>
            <a:ext cx="4286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DCEBE4"/>
                </a:solidFill>
              </a:defRPr>
            </a:pPr>
            <a:r>
              <a:rPr sz="1275" b="1">
                <a:solidFill>
                  <a:srgbClr val="DCEBE4"/>
                </a:solidFill>
              </a:rPr>
              <a:t>确定样板城市与三个候选商圈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ACD5A3C-8283-41D1-9982-7AEDE695C5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3676650"/>
            <a:ext cx="476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19D8DF33-F596-441D-94BF-4C3ADF31D8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91300" y="3638550"/>
            <a:ext cx="4286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DCEBE4"/>
                </a:solidFill>
              </a:defRPr>
            </a:pPr>
            <a:r>
              <a:rPr sz="1275" b="1">
                <a:solidFill>
                  <a:srgbClr val="DCEBE4"/>
                </a:solidFill>
              </a:rPr>
              <a:t>锁定 S120 标准店测绘、许可与预算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2424697-3A46-488D-B95D-37E7201F96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419600"/>
            <a:ext cx="476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AE7AECD-1E2E-4362-A206-BE0E1EC32B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4381500"/>
            <a:ext cx="4286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DCEBE4"/>
                </a:solidFill>
              </a:defRPr>
            </a:pPr>
            <a:r>
              <a:rPr sz="1275" b="1">
                <a:solidFill>
                  <a:srgbClr val="DCEBE4"/>
                </a:solidFill>
              </a:rPr>
              <a:t>完成供应链、质量负责人和系统路线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D8CCB3A-A39C-422E-9AED-31E4D8B680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4419600"/>
            <a:ext cx="476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BDFA51F-F54A-42ED-BB81-8EB36EB541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91300" y="4381500"/>
            <a:ext cx="4286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DCEBE4"/>
                </a:solidFill>
              </a:defRPr>
            </a:pPr>
            <a:r>
              <a:rPr sz="1275" b="1">
                <a:solidFill>
                  <a:srgbClr val="DCEBE4"/>
                </a:solidFill>
              </a:rPr>
              <a:t>用90天质量、服务与现金流证据决定复制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280C2FD0-0690-4011-9A49-B36C512855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467350"/>
            <a:ext cx="10572750" cy="609600"/>
          </a:xfrm>
          <a:prstGeom xmlns:a="http://schemas.openxmlformats.org/drawingml/2006/main" prst="roundRect">
            <a:avLst>
              <a:gd name="adj" fmla="val 1875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EE2F5544-AB5F-4907-84B6-20444AA580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5581650"/>
            <a:ext cx="16192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73C31"/>
                </a:solidFill>
              </a:defRPr>
            </a:pPr>
            <a:r>
              <a:rPr sz="1050" b="1">
                <a:solidFill>
                  <a:srgbClr val="073C31"/>
                </a:solidFill>
              </a:rPr>
              <a:t>唯一合作联系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6E8D439-8C10-4EAE-8EAC-6DF6A56B78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90800" y="5543550"/>
            <a:ext cx="5905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725" b="1">
                <a:solidFill>
                  <a:srgbClr val="0F654C"/>
                </a:solidFill>
              </a:defRPr>
            </a:pPr>
            <a:r>
              <a:rPr sz="1725" b="1">
                <a:solidFill>
                  <a:srgbClr val="0F654C"/>
                </a:solidFill>
              </a:rPr>
              <a:t>assetops@wonderwalk.ai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73FDFE87-0EBB-4F74-A6E5-DF92CDD9C2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5581650"/>
            <a:ext cx="19431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1125" b="1">
                <a:solidFill>
                  <a:srgbClr val="073C31"/>
                </a:solidFill>
              </a:defRPr>
            </a:pPr>
            <a:r>
              <a:rPr sz="1125" b="1">
                <a:solidFill>
                  <a:srgbClr val="073C31"/>
                </a:solidFill>
              </a:rPr>
              <a:t>12345store.com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556D4D4B-36CA-4D2A-933D-8193526285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381750"/>
            <a:ext cx="9525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8EAAA0"/>
                </a:solidFill>
              </a:defRPr>
            </a:pPr>
            <a:r>
              <a:rPr sz="825" b="0">
                <a:solidFill>
                  <a:srgbClr val="8EAAA0"/>
                </a:solidFill>
              </a:rPr>
              <a:t>概念设计与验证材料｜不构成加盟要约、收益承诺、许可证明或获奖证明</a:t>
            </a:r>
          </a:p>
        </p:txBody>
      </p:sp>
    </p:spTree>
    <p:extLst>
      <p:ext uri="{BB962C8B-B14F-4D97-AF65-F5344CB8AC3E}">
        <p14:creationId xmlns:p14="http://schemas.microsoft.com/office/powerpoint/2010/main" val="2033122667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6F1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65734AFF-8BB3-4422-B637-44F2D956A8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65712DC-DA43-4320-B6EF-89518B51E3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不是复古药铺，而是可见的专业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27618FB-E942-4A3F-95D7-E464C55808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设计目标：让顾客一眼理解“可信、可核、可交付”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DBE1062-3CC5-4AA7-9BBA-C71950D2A3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CCF2030-789D-4254-9483-F91F43A789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9550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5769C53-B177-4996-9A5F-C8146AC7FA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22885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01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0F000CE-163E-4163-8859-72695CCBAB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20980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品牌识别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756CA99-B91F-494B-8BC1-7426990D89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49555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原创五字字标与药玉绿，建立属于本品类的当代中国识别。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9AFD6208-0CDB-43B4-AC3A-8C0B1B7A0E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209550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AF7D4F7-E03B-4F53-A3B8-F5B3B0F69A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222885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98345CD2-0701-47C4-B953-E5A3E30F70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220980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空间证据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3973D70-C2FC-43FC-942D-A4A7B82549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249555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透明调剂、批次信息、复核与交付动线把专业过程变成顾客可见证据。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6C2AD405-BC69-42E3-B0B9-C599E89C1B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27660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ED8A2A72-ABF3-44FB-9F87-EAA504C6A8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40995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285D57D-5F4B-42D5-9915-B9ABBD1741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39090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社区关系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45ACEBB-AA6A-443E-97C0-F3557D8AB2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67665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家庭、长者与日常健康需求得到清晰、克制、无障碍的服务体验。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F97E2F89-7B2D-4F07-9DB6-A0EB4511B6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3276600"/>
            <a:ext cx="5143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DDF9C2D-3581-4109-B67C-FDD848460C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340995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5265E03C-8262-49BF-B11A-96001092EC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3390900"/>
            <a:ext cx="4400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复制标准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C18558DB-EB4E-47F1-91E5-AC870FCBBF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3676650"/>
            <a:ext cx="4362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三类店型、模块化柜体、材料灯光与五阶段验收共同降低复制偏差。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ABB8A49-DF7F-4899-B4EC-CAE4A05AC9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667250"/>
            <a:ext cx="10572750" cy="1162050"/>
          </a:xfrm>
          <a:prstGeom xmlns:a="http://schemas.openxmlformats.org/drawingml/2006/main" prst="roundRect">
            <a:avLst>
              <a:gd name="adj" fmla="val 9836"/>
            </a:avLst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080A87BE-B482-41DF-8395-657592E422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4819650"/>
            <a:ext cx="14287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核心承诺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4092195-3F8B-4679-85ED-53E148136A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162550"/>
            <a:ext cx="95250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FFFFFF"/>
                </a:solidFill>
              </a:defRPr>
            </a:pPr>
            <a:r>
              <a:rPr sz="2250" b="1">
                <a:solidFill>
                  <a:srgbClr val="FFFFFF"/>
                </a:solidFill>
              </a:rPr>
              <a:t>用设计把药事质量、顾客理解与门店效率编成同一套系统。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282E98D-8F7E-412A-9C40-1ADCC57B2B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8C4A0E65-9E54-4440-845A-2C3BE7C27E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48FAEDD6-B693-40CA-80C6-F4B88EC836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21459406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C46B1786-7F2E-4466-8498-B221985FEE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9F4C6B3-46C0-4AF9-8ADB-6242ADEC3B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一条可理解、可复核的家庭药事旅程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503A119-C813-4042-8698-CE3FDBEE48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顾客体验与后台质量记录同步发生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1A3ECF9-FAF3-4394-AC07-02DF402FEC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9585784-D674-446F-880D-D0BEF5F1D6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333625"/>
            <a:ext cx="1524000" cy="2343150"/>
          </a:xfrm>
          <a:prstGeom xmlns:a="http://schemas.openxmlformats.org/drawingml/2006/main" prst="roundRect">
            <a:avLst>
              <a:gd name="adj" fmla="val 7500"/>
            </a:avLst>
          </a:prstGeom>
          <a:solidFill xmlns:a="http://schemas.openxmlformats.org/drawingml/2006/main">
            <a:srgbClr val="F4F0E7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3379B59-B4FD-4986-ABC3-12E00D4CAE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5146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01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A8395E8-ABC1-495B-91E3-C72FB6E3AC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971800"/>
            <a:ext cx="11811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073C31"/>
                </a:solidFill>
              </a:defRPr>
            </a:pPr>
            <a:r>
              <a:rPr sz="1875" b="1">
                <a:solidFill>
                  <a:srgbClr val="073C31"/>
                </a:solidFill>
              </a:rPr>
              <a:t>进入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5B84E83C-7863-484E-8402-C2C65026CF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638550"/>
            <a:ext cx="11811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三秒识别</a:t>
            </a:r>
          </a:p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低门槛进入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AFC0EACB-7159-4927-92D3-25249BB8D2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62175" y="3143250"/>
            <a:ext cx="3048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F654C"/>
                </a:solidFill>
              </a:defRPr>
            </a:pPr>
            <a:r>
              <a:rPr sz="1650" b="1">
                <a:solidFill>
                  <a:srgbClr val="0F654C"/>
                </a:solidFill>
              </a:rPr>
              <a:t>→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9A8EAB9B-3041-4A9E-90E8-F55DEBF246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57450" y="2333625"/>
            <a:ext cx="1524000" cy="2343150"/>
          </a:xfrm>
          <a:prstGeom xmlns:a="http://schemas.openxmlformats.org/drawingml/2006/main" prst="roundRect">
            <a:avLst>
              <a:gd name="adj" fmla="val 7500"/>
            </a:avLst>
          </a:prstGeom>
          <a:solidFill xmlns:a="http://schemas.openxmlformats.org/drawingml/2006/main">
            <a:srgbClr val="F4F0E7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408C670C-5F4F-413E-B20C-434624D7A1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28900" y="25146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448E8F0C-89F1-42CB-ABB5-5CD513C7C5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28900" y="2971800"/>
            <a:ext cx="11811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073C31"/>
                </a:solidFill>
              </a:defRPr>
            </a:pPr>
            <a:r>
              <a:rPr sz="1875" b="1">
                <a:solidFill>
                  <a:srgbClr val="073C31"/>
                </a:solidFill>
              </a:rPr>
              <a:t>咨询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5128B50-50FB-45E4-AF4C-B089B2179E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28900" y="3638550"/>
            <a:ext cx="11811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需求澄清</a:t>
            </a:r>
          </a:p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服务边界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FC1D94B-D165-45BF-A94E-229F00AF0B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952875" y="3143250"/>
            <a:ext cx="3048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F654C"/>
                </a:solidFill>
              </a:defRPr>
            </a:pPr>
            <a:r>
              <a:rPr sz="1650" b="1">
                <a:solidFill>
                  <a:srgbClr val="0F654C"/>
                </a:solidFill>
              </a:rPr>
              <a:t>→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3F2B7D4-C31B-4FB4-A2A6-7C9C552E77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48150" y="2333625"/>
            <a:ext cx="1524000" cy="2343150"/>
          </a:xfrm>
          <a:prstGeom xmlns:a="http://schemas.openxmlformats.org/drawingml/2006/main" prst="roundRect">
            <a:avLst>
              <a:gd name="adj" fmla="val 7500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2377C8E2-3A58-47A7-8AFC-244C68B9EE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25146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95B801B2-5EE1-4849-8B0C-1E1CB09AF9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2971800"/>
            <a:ext cx="11811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073C31"/>
                </a:solidFill>
              </a:defRPr>
            </a:pPr>
            <a:r>
              <a:rPr sz="1875" b="1">
                <a:solidFill>
                  <a:srgbClr val="073C31"/>
                </a:solidFill>
              </a:rPr>
              <a:t>调剂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AAC1FE6D-FBB6-4DCE-828C-1425735DDC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3638550"/>
            <a:ext cx="11811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透明操作</a:t>
            </a:r>
          </a:p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批次可查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EC594456-7F13-498B-A3D1-015599C059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43575" y="3143250"/>
            <a:ext cx="3048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F654C"/>
                </a:solidFill>
              </a:defRPr>
            </a:pPr>
            <a:r>
              <a:rPr sz="1650" b="1">
                <a:solidFill>
                  <a:srgbClr val="0F654C"/>
                </a:solidFill>
              </a:rPr>
              <a:t>→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0CBA3898-E370-4E12-90EA-48929A78C3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38850" y="2333625"/>
            <a:ext cx="1524000" cy="2343150"/>
          </a:xfrm>
          <a:prstGeom xmlns:a="http://schemas.openxmlformats.org/drawingml/2006/main" prst="roundRect">
            <a:avLst>
              <a:gd name="adj" fmla="val 7500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2A28413E-A258-472A-A2EB-2ABB881EB5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10300" y="25146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342C2823-CCE5-4041-8B84-665E83D48D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10300" y="2971800"/>
            <a:ext cx="11811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073C31"/>
                </a:solidFill>
              </a:defRPr>
            </a:pPr>
            <a:r>
              <a:rPr sz="1875" b="1">
                <a:solidFill>
                  <a:srgbClr val="073C31"/>
                </a:solidFill>
              </a:rPr>
              <a:t>复核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86798234-0F3A-4628-A02F-6AF7F93A55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10300" y="3638550"/>
            <a:ext cx="11811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双人复核</a:t>
            </a:r>
          </a:p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异常拦截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9AFC3B63-EE4D-497B-8FDF-907B8075AF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34275" y="3143250"/>
            <a:ext cx="3048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F654C"/>
                </a:solidFill>
              </a:defRPr>
            </a:pPr>
            <a:r>
              <a:rPr sz="1650" b="1">
                <a:solidFill>
                  <a:srgbClr val="0F654C"/>
                </a:solidFill>
              </a:rPr>
              <a:t>→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258675D3-E513-495E-B539-6E287688D1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2333625"/>
            <a:ext cx="1524000" cy="2343150"/>
          </a:xfrm>
          <a:prstGeom xmlns:a="http://schemas.openxmlformats.org/drawingml/2006/main" prst="roundRect">
            <a:avLst>
              <a:gd name="adj" fmla="val 7500"/>
            </a:avLst>
          </a:prstGeom>
          <a:solidFill xmlns:a="http://schemas.openxmlformats.org/drawingml/2006/main">
            <a:srgbClr val="F4F0E7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E6E1B65E-F608-41E7-91A4-3E03D98A29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25146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05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551D073-C8D4-49C0-949D-2AE91BC432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2971800"/>
            <a:ext cx="11811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073C31"/>
                </a:solidFill>
              </a:defRPr>
            </a:pPr>
            <a:r>
              <a:rPr sz="1875" b="1">
                <a:solidFill>
                  <a:srgbClr val="073C31"/>
                </a:solidFill>
              </a:rPr>
              <a:t>交付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B3C08D30-92A7-479A-A28E-C14B850920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0" y="3638550"/>
            <a:ext cx="11811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用法说明</a:t>
            </a:r>
          </a:p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隐私保护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32A1465E-03DC-4264-9B5F-6596F3C705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24975" y="3143250"/>
            <a:ext cx="3048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F654C"/>
                </a:solidFill>
              </a:defRPr>
            </a:pPr>
            <a:r>
              <a:rPr sz="1650" b="1">
                <a:solidFill>
                  <a:srgbClr val="0F654C"/>
                </a:solidFill>
              </a:rPr>
              <a:t>→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81B8518C-C505-4314-8D7F-80990E099A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620250" y="2333625"/>
            <a:ext cx="1524000" cy="2343150"/>
          </a:xfrm>
          <a:prstGeom xmlns:a="http://schemas.openxmlformats.org/drawingml/2006/main" prst="roundRect">
            <a:avLst>
              <a:gd name="adj" fmla="val 7500"/>
            </a:avLst>
          </a:prstGeom>
          <a:solidFill xmlns:a="http://schemas.openxmlformats.org/drawingml/2006/main">
            <a:srgbClr val="F4F0E7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FBEBA1E8-5BF3-4DA2-B9DE-E4A2332DCE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91700" y="25146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06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438679CA-1944-4F7C-B718-3935EF10EC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91700" y="2971800"/>
            <a:ext cx="11811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073C31"/>
                </a:solidFill>
              </a:defRPr>
            </a:pPr>
            <a:r>
              <a:rPr sz="1875" b="1">
                <a:solidFill>
                  <a:srgbClr val="073C31"/>
                </a:solidFill>
              </a:rPr>
              <a:t>跟进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9C6C8812-C5E4-4894-8448-219D2187F7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91700" y="3638550"/>
            <a:ext cx="118110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真实记录</a:t>
            </a:r>
          </a:p>
          <a:p xmlns:a="http://schemas.openxmlformats.org/drawingml/2006/main">
            <a:pPr algn="l">
              <a:defRPr sz="1125" b="0">
                <a:solidFill>
                  <a:srgbClr val="63736D"/>
                </a:solidFill>
              </a:defRPr>
            </a:pPr>
            <a:r>
              <a:rPr sz="1125" b="0">
                <a:solidFill>
                  <a:srgbClr val="63736D"/>
                </a:solidFill>
              </a:rPr>
              <a:t>不夸大疗效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9DEE5661-D9D0-416E-9DF4-3C0F868077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067300"/>
            <a:ext cx="10572750" cy="742950"/>
          </a:xfrm>
          <a:prstGeom xmlns:a="http://schemas.openxmlformats.org/drawingml/2006/main" prst="roundRect">
            <a:avLst>
              <a:gd name="adj" fmla="val 15385"/>
            </a:avLst>
          </a:prstGeom>
          <a:solidFill xmlns:a="http://schemas.openxmlformats.org/drawingml/2006/main">
            <a:srgbClr val="FFF6E5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0FABDCA2-69AD-4CAD-A99E-6F40209D0F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5219700"/>
            <a:ext cx="152400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073C31"/>
                </a:solidFill>
              </a:defRPr>
            </a:pPr>
            <a:r>
              <a:rPr sz="1125" b="1">
                <a:solidFill>
                  <a:srgbClr val="073C31"/>
                </a:solidFill>
              </a:rPr>
              <a:t>质量否决权</a:t>
            </a:r>
          </a:p>
        </p:txBody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DF77E949-50D1-4C69-93C2-1033B419E1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62200" y="5181600"/>
            <a:ext cx="847725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0">
                <a:solidFill>
                  <a:srgbClr val="17322C"/>
                </a:solidFill>
              </a:defRPr>
            </a:pPr>
            <a:r>
              <a:rPr sz="1275" b="0">
                <a:solidFill>
                  <a:srgbClr val="17322C"/>
                </a:solidFill>
              </a:rPr>
              <a:t>处方、人员、储存、系统或许可条件不满足时，流程必须停止；销售目标不得越过质量边界。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38CB4A93-F105-4C3A-8C03-23EED7CC71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F707DF42-6946-42C4-AFA2-DA8D6B1B3A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FB8EFF22-D809-459E-8D64-775FA7F740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41590285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073C31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db339e5555a47e2"/>
          <a:srcRect xmlns:a="http://schemas.openxmlformats.org/drawingml/2006/main" l="20688" t="0" r="20688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048250" y="0"/>
            <a:ext cx="714375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00E3639-BD8A-4605-85CD-A09D1E5FCF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6A319AC-3B69-4B98-AA61-778B13339E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0"/>
            <a:ext cx="952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386F86D-4880-4533-BBFB-B6BB3CBF72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81000"/>
            <a:ext cx="571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7E0E5F4-EDDF-4BB3-AB2C-B14C180A14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876300"/>
            <a:ext cx="3810000" cy="590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300" b="1">
                <a:solidFill>
                  <a:srgbClr val="FFFFFF"/>
                </a:solidFill>
              </a:defRPr>
            </a:pPr>
            <a:r>
              <a:rPr sz="3300" b="1">
                <a:solidFill>
                  <a:srgbClr val="FFFFFF"/>
                </a:solidFill>
              </a:rPr>
              <a:t>玉脉方庭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83AFB62-1CF6-468B-9C9A-DCB88226B6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504950"/>
            <a:ext cx="400050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9BC4B5"/>
                </a:solidFill>
              </a:defRPr>
            </a:pPr>
            <a:r>
              <a:rPr sz="975" b="1">
                <a:solidFill>
                  <a:srgbClr val="9BC4B5"/>
                </a:solidFill>
              </a:rPr>
              <a:t>JADE MERIDIAN COURTYARD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C672135-7612-45CE-81D5-7E4545073D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2171700"/>
            <a:ext cx="3810000" cy="1200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D9E5E0"/>
                </a:solidFill>
              </a:defRPr>
            </a:pPr>
            <a:r>
              <a:rPr sz="1425" b="0">
                <a:solidFill>
                  <a:srgbClr val="D9E5E0"/>
                </a:solidFill>
              </a:rPr>
              <a:t>空间不是装饰容器，而是专业流程的剖面。药玉绿形成秩序脊柱，纸感顶面柔化尺度，浅木与低铁玻璃保持温度与透明。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0294CE4-76A3-4F97-BC56-0C7AF83FE2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714750"/>
            <a:ext cx="1143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药玉绿脊柱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A9DC71A-0FA0-4AA4-BB1A-6400657A82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85950" y="3714750"/>
            <a:ext cx="2667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E6EEEA"/>
                </a:solidFill>
              </a:defRPr>
            </a:pPr>
            <a:r>
              <a:rPr sz="1050" b="0">
                <a:solidFill>
                  <a:srgbClr val="E6EEEA"/>
                </a:solidFill>
              </a:rPr>
              <a:t>识别 / 导向 / 设备整合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979F7EB7-DE0F-4CD4-81F1-6D3F5C458B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4229100"/>
            <a:ext cx="1143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折纸光幕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CA8F29E-7D14-423A-8194-C166F86015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85950" y="4229100"/>
            <a:ext cx="2667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E6EEEA"/>
                </a:solidFill>
              </a:defRPr>
            </a:pPr>
            <a:r>
              <a:rPr sz="1050" b="0">
                <a:solidFill>
                  <a:srgbClr val="E6EEEA"/>
                </a:solidFill>
              </a:rPr>
              <a:t>漫反射 / 降低眩光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D1EDDAC2-9782-4F81-B9C1-14793D7AAF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4743450"/>
            <a:ext cx="1143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透明工坊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C928159E-BE61-43FC-B722-C1B2DACDC5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85950" y="4743450"/>
            <a:ext cx="2667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E6EEEA"/>
                </a:solidFill>
              </a:defRPr>
            </a:pPr>
            <a:r>
              <a:rPr sz="1050" b="0">
                <a:solidFill>
                  <a:srgbClr val="E6EEEA"/>
                </a:solidFill>
              </a:rPr>
              <a:t>调剂 / 复核 / 记录可见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4A79BC6-3B98-4EE0-B4C5-92D8999432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257800"/>
            <a:ext cx="1143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方庭留白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BBB3525-0DF6-487F-9000-029C7FAE0A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85950" y="5257800"/>
            <a:ext cx="2667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E6EEEA"/>
                </a:solidFill>
              </a:defRPr>
            </a:pPr>
            <a:r>
              <a:rPr sz="1050" b="0">
                <a:solidFill>
                  <a:srgbClr val="E6EEEA"/>
                </a:solidFill>
              </a:rPr>
              <a:t>家庭 / 长者 / 无障碍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F220FCF-6443-4A63-A701-620910E045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191250"/>
            <a:ext cx="3429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A9BCB4"/>
                </a:solidFill>
              </a:defRPr>
            </a:pPr>
            <a:r>
              <a:rPr sz="825" b="0">
                <a:solidFill>
                  <a:srgbClr val="A9BCB4"/>
                </a:solidFill>
              </a:rPr>
              <a:t>概念效果图，不代表已建成门店</a:t>
            </a:r>
          </a:p>
        </p:txBody>
      </p:sp>
    </p:spTree>
    <p:extLst>
      <p:ext uri="{BB962C8B-B14F-4D97-AF65-F5344CB8AC3E}">
        <p14:creationId xmlns:p14="http://schemas.microsoft.com/office/powerpoint/2010/main" val="301640054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68E0B08A-DED8-4DC6-92A6-635F43792C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05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6D02AA3-C511-41E4-B502-222D90D070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透明调剂工坊：把信任变成空间证据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4085096-6F0D-4748-B623-449DE3EF31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展示专业，不表演神秘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AC9DD0C-4C29-4619-900F-C900A3B301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pic>
        <p:nvPicPr>
          <p:cNvPr id="2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fcc8a909f814fc7"/>
          <a:srcRect xmlns:a="http://schemas.openxmlformats.org/drawingml/2006/main" l="3100" t="0" r="310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2038350"/>
            <a:ext cx="6191250" cy="37147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106A0ED-FE88-4D1F-9862-937DBE6779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2038350"/>
            <a:ext cx="4000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5C351DAE-E5A8-4770-9B7B-543933BF70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10450" y="21717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01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EC198AC-EEB8-4945-99CE-6AFE16B5A5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2152650"/>
            <a:ext cx="3257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可见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1C494A5-60A6-436F-B5D6-22E1B22E60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2438400"/>
            <a:ext cx="3219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称量、分装、复核过程在不干扰作业的前提下可观察。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C041FA0-0F7D-4ECE-AB9B-2869B15157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2952750"/>
            <a:ext cx="4000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9EABA4B6-0D4E-4E45-A67B-6113DD1CA4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10450" y="30861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51F39964-83C4-450B-B865-780748568E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3067050"/>
            <a:ext cx="3257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可查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01D9F500-4FD6-468D-83F2-F89A5AA6EE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3352800"/>
            <a:ext cx="3219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批次、票据、温湿度与处方/调剂记录进入真实系统。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88853E33-BC42-4F65-A29F-AEE4E42069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3867150"/>
            <a:ext cx="4000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C6ACE480-95F1-46EB-83E0-05C5B5D000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10450" y="40005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F1442163-3F6A-4297-B34D-B206E06080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3981450"/>
            <a:ext cx="3257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可控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9ED4DBD-12EE-4AAF-85B9-69FDC84CD4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4267200"/>
            <a:ext cx="3219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洁污、顾客与员工、收货与交付动线避免无序交叉。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5D9FCB18-0CBE-474B-ABEC-52D4C8483C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4781550"/>
            <a:ext cx="4000500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7D66F28-61C9-41C8-8D99-C58E918B7E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10450" y="49149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7A1930AD-199F-47F6-92A1-61840DF501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4895850"/>
            <a:ext cx="32575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可停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F5945EA-E6F3-42C5-ACA7-991E21B884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29550" y="5181600"/>
            <a:ext cx="321945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任何质量、处方、设备或人员异常触发暂停与升级。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E4B4A930-C01E-42AF-9850-ACD1EC8A07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6A81DE9A-151A-40E2-8F8B-2A9B638CBD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14B4AF2F-F6DD-47D0-8B63-7F42F406D3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483463430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6F1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FE5DC9DD-E14A-451F-A195-F4F88022ED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06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A06B10C-7F08-4EB5-AF7F-0C5D55729B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药事交付：理解、隐私与无障碍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B7EDDD0-D5EF-47BA-9CEA-55FA870CA8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服务设计要让每一位家庭成员听得懂、拿得稳、走得顺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4211D62-1175-4315-AFD9-2C4B3DDAF1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pic>
        <p:nvPicPr>
          <p:cNvPr id="2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8f085f545ab4b43"/>
          <a:srcRect xmlns:a="http://schemas.openxmlformats.org/drawingml/2006/main" l="9353" t="0" r="9353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667375" y="1952625"/>
            <a:ext cx="5572125" cy="3857625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77C3981-5CA9-4599-87CF-DBE4A08730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19300"/>
            <a:ext cx="4619625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83BCFF30-ADBC-493A-BE7F-5D48721E6A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15265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01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971DABB-8214-44C8-917C-63E2CDF2D1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133600"/>
            <a:ext cx="387667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半私密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78583F2-7580-4CBE-A034-0817DA7A0A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419350"/>
            <a:ext cx="3838575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弧形透光屏风控制视线，不制造封闭感。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52ED20F-DAE3-47B1-B7DC-80AA5F0FA4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914650"/>
            <a:ext cx="4619625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DDF875F1-6B49-4E26-9D20-F2660F2509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0480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02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0FAEF32F-230D-418E-A972-325716F69F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028950"/>
            <a:ext cx="387667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坐站双高度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62D555D-DD20-4CEA-BF60-A4A432BB25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314700"/>
            <a:ext cx="3838575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兼顾长者、轮椅与陪同家属。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CDAD0B90-E146-4A68-9711-AD116B0079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810000"/>
            <a:ext cx="4619625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EDF3E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EEDE832E-69E3-42A5-AF5F-A8B0299520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94335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03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B0AD688-41EB-4988-8304-E448B1667E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924300"/>
            <a:ext cx="387667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交付复述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97BDC765-823E-420E-BAD1-52698ED587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4210050"/>
            <a:ext cx="3838575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用药/储存/注意事项以可理解语言确认。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490D16E-ED5C-4531-B194-5440C752D1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705350"/>
            <a:ext cx="4619625" cy="838200"/>
          </a:xfrm>
          <a:prstGeom xmlns:a="http://schemas.openxmlformats.org/drawingml/2006/main" prst="roundRect">
            <a:avLst>
              <a:gd name="adj" fmla="val 13636"/>
            </a:avLst>
          </a:prstGeom>
          <a:solidFill xmlns:a="http://schemas.openxmlformats.org/drawingml/2006/main">
            <a:srgbClr val="F8F5EE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233B429A-101F-4A7E-90CA-94D3978888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4838700"/>
            <a:ext cx="4000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04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8FE9D67-EB2D-4759-A4BA-EBBF6C9071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4819650"/>
            <a:ext cx="387667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73C31"/>
                </a:solidFill>
              </a:defRPr>
            </a:pPr>
            <a:r>
              <a:rPr sz="1425" b="1">
                <a:solidFill>
                  <a:srgbClr val="073C31"/>
                </a:solidFill>
              </a:rPr>
              <a:t>唯一入口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488DD2DC-D3A6-4C19-95E9-B01D1E0636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5105400"/>
            <a:ext cx="3838575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3736D"/>
                </a:solidFill>
              </a:defRPr>
            </a:pPr>
            <a:r>
              <a:rPr sz="975" b="0">
                <a:solidFill>
                  <a:srgbClr val="63736D"/>
                </a:solidFill>
              </a:rPr>
              <a:t>合作与投资联系统一至 assetops@wonderwalk.ai。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2471A660-8C2C-4758-A13C-78340976A0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CF9F068F-13B3-4F08-97FE-723227A9F9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49425A4B-E01D-44E5-8F14-B52F7D7AEA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938629747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7AAC539-91A7-443A-861D-8DC81BA3AB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07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083AB89-2FF1-48C9-9BC2-AE0EA9CC01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三类店型，一套专业骨架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9746C5F-972F-48CF-B0AB-57EE2412E0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按场地、社区需求与验证阶段选择，不以面积替代经营逻辑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E820803-7691-439B-AE4D-1438F74810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pic>
        <p:nvPicPr>
          <p:cNvPr id="2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c639c82c4914406"/>
          <a:srcRect xmlns:a="http://schemas.openxmlformats.org/drawingml/2006/main" l="0" t="1621" r="0" b="1621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2028825"/>
            <a:ext cx="4810125" cy="2619375"/>
          </a:xfrm>
          <a:prstGeom xmlns:a="http://schemas.openxmlformats.org/drawingml/2006/main" prst="rect">
            <a:avLst/>
          </a:prstGeom>
        </p:spPr>
      </p:pic>
      <p:pic>
        <p:nvPicPr>
          <p:cNvPr id="2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89d32564f8945bc"/>
          <a:srcRect xmlns:a="http://schemas.openxmlformats.org/drawingml/2006/main" l="0" t="1621" r="0" b="1621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715125" y="2028825"/>
            <a:ext cx="4810125" cy="2619375"/>
          </a:xfrm>
          <a:prstGeom xmlns:a="http://schemas.openxmlformats.org/drawingml/2006/main" prst="rect">
            <a:avLst/>
          </a:prstGeom>
        </p:spPr>
      </p:pic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44F2D72C-4B7A-4ECE-B9A1-ABD24BD813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800600"/>
            <a:ext cx="2000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C60 紧凑店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9A9119B-ADA7-4D1C-B8F1-356E0AC33D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105400"/>
            <a:ext cx="4000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63736D"/>
                </a:solidFill>
              </a:defRPr>
            </a:pPr>
            <a:r>
              <a:rPr sz="1050" b="0">
                <a:solidFill>
                  <a:srgbClr val="63736D"/>
                </a:solidFill>
              </a:rPr>
              <a:t>55–75㎡｜高频便民｜单线高效率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A0737E6-43CD-44B3-8606-3AC48612A7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15125" y="4800600"/>
            <a:ext cx="2095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F200 旗舰店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2B64FC6-9F71-4C68-B0DB-4E701FD421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15125" y="5105400"/>
            <a:ext cx="4286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63736D"/>
                </a:solidFill>
              </a:defRPr>
            </a:pPr>
            <a:r>
              <a:rPr sz="1050" b="0">
                <a:solidFill>
                  <a:srgbClr val="63736D"/>
                </a:solidFill>
              </a:rPr>
              <a:t>150–220㎡｜中央方庭｜研发与培训展示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0BB518B1-AFA7-4805-90D2-CCAE96F8DA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95900" y="2190750"/>
            <a:ext cx="1600200" cy="2247900"/>
          </a:xfrm>
          <a:prstGeom xmlns:a="http://schemas.openxmlformats.org/drawingml/2006/main" prst="roundRect">
            <a:avLst>
              <a:gd name="adj" fmla="val 7143"/>
            </a:avLst>
          </a:prstGeom>
          <a:solidFill xmlns:a="http://schemas.openxmlformats.org/drawingml/2006/main">
            <a:srgbClr val="073C31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91F9F84-D6E7-406B-A5A8-731E442801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67350" y="2514600"/>
            <a:ext cx="1257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325" b="1">
                <a:solidFill>
                  <a:srgbClr val="FFFFFF"/>
                </a:solidFill>
              </a:defRPr>
            </a:pPr>
            <a:r>
              <a:rPr sz="2325" b="1">
                <a:solidFill>
                  <a:srgbClr val="FFFFFF"/>
                </a:solidFill>
              </a:rPr>
              <a:t>S120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C6CC669-8525-4C06-8DBF-1E678EDF19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67350" y="3028950"/>
            <a:ext cx="12573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B98A43"/>
                </a:solidFill>
              </a:defRPr>
            </a:pPr>
            <a:r>
              <a:rPr sz="1350" b="1">
                <a:solidFill>
                  <a:srgbClr val="B98A43"/>
                </a:solidFill>
              </a:rPr>
              <a:t>标准店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269BC39-3288-4A3F-BBDA-DD27BBF9D9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3524250"/>
            <a:ext cx="11811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050" b="0">
                <a:solidFill>
                  <a:srgbClr val="D9E5E0"/>
                </a:solidFill>
              </a:defRPr>
            </a:pPr>
            <a:r>
              <a:rPr sz="1050" b="0">
                <a:solidFill>
                  <a:srgbClr val="D9E5E0"/>
                </a:solidFill>
              </a:rPr>
              <a:t>90–150㎡</a:t>
            </a:r>
          </a:p>
          <a:p xmlns:a="http://schemas.openxmlformats.org/drawingml/2006/main">
            <a:pPr algn="ctr">
              <a:defRPr sz="1050" b="0">
                <a:solidFill>
                  <a:srgbClr val="D9E5E0"/>
                </a:solidFill>
              </a:defRPr>
            </a:pPr>
            <a:r>
              <a:rPr sz="1050" b="0">
                <a:solidFill>
                  <a:srgbClr val="D9E5E0"/>
                </a:solidFill>
              </a:rPr>
              <a:t>首个验证原型</a:t>
            </a:r>
          </a:p>
          <a:p xmlns:a="http://schemas.openxmlformats.org/drawingml/2006/main">
            <a:pPr algn="ctr">
              <a:defRPr sz="1050" b="0">
                <a:solidFill>
                  <a:srgbClr val="D9E5E0"/>
                </a:solidFill>
              </a:defRPr>
            </a:pPr>
            <a:r>
              <a:rPr sz="1050" b="0">
                <a:solidFill>
                  <a:srgbClr val="D9E5E0"/>
                </a:solidFill>
              </a:rPr>
              <a:t>建议优先深化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F15B24D-CEC6-49D4-9951-6A0885AA71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600700"/>
            <a:ext cx="10858500" cy="247650"/>
          </a:xfrm>
          <a:prstGeom xmlns:a="http://schemas.openxmlformats.org/drawingml/2006/main" prst="roundRect">
            <a:avLst>
              <a:gd name="adj" fmla="val 46154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29EFAF14-E74C-42B1-B1B1-A66AD9367B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5600700"/>
            <a:ext cx="1047750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073C31"/>
                </a:solidFill>
              </a:defRPr>
            </a:pPr>
            <a:r>
              <a:rPr sz="975" b="1">
                <a:solidFill>
                  <a:srgbClr val="073C31"/>
                </a:solidFill>
              </a:rPr>
              <a:t>共同模块：门头 / 调剂工坊 / 药事交付 / 材料灯光 / 信息系统 / 五阶段验收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6B986A95-3314-4199-9DAC-A2B5CD0D08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8CCE8FB-244B-4165-8C68-033B42E4E2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3396FCC-A248-44CC-A107-9764565C1A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74099311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6F1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1D299C12-CB18-4ECE-A4D4-4510C3578E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08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BEE1B82-5DB1-4435-B0A8-9CCC3034F6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原创识别与可复制节点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CD333FE-5BA6-4E29-8185-9D6855B1C2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五字纯文字Logo，现代宋骨 × 碑刻切角 × 当代留白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A894D8D-5638-45A0-8A4F-14F4A82A8C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65D0D7A-ED1B-425E-893B-DCEAFB3521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47875"/>
            <a:ext cx="4619625" cy="2000250"/>
          </a:xfrm>
          <a:prstGeom xmlns:a="http://schemas.openxmlformats.org/drawingml/2006/main" prst="roundRect">
            <a:avLst>
              <a:gd name="adj" fmla="val 5714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ec00131fad441ef"/>
          <a:stretch xmlns:a="http://schemas.openxmlformats.org/drawingml/2006/main"/>
        </p:blipFill>
        <p:spPr>
          <a:xfrm xmlns:a="http://schemas.openxmlformats.org/drawingml/2006/main">
            <a:off x="1216212" y="2571750"/>
            <a:ext cx="3511176" cy="895350"/>
          </a:xfrm>
          <a:prstGeom xmlns:a="http://schemas.openxmlformats.org/drawingml/2006/main" prst="rect">
            <a:avLst/>
          </a:prstGeom>
        </p:spPr>
      </p:pic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76BC0491-DD2D-427B-BD13-385A394BA6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619500"/>
            <a:ext cx="39433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050" b="0">
                <a:solidFill>
                  <a:srgbClr val="63736D"/>
                </a:solidFill>
              </a:defRPr>
            </a:pPr>
            <a:r>
              <a:rPr sz="1050" b="0">
                <a:solidFill>
                  <a:srgbClr val="63736D"/>
                </a:solidFill>
              </a:rPr>
              <a:t>最终方向 A｜路径化原创字形</a:t>
            </a:r>
          </a:p>
        </p:txBody>
      </p:sp>
      <p:pic>
        <p:nvPicPr>
          <p:cNvPr id="3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40dbd4d2bfc477d"/>
          <a:srcRect xmlns:a="http://schemas.openxmlformats.org/drawingml/2006/main" l="0" t="309" r="0" b="309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619750" y="2047875"/>
            <a:ext cx="5619750" cy="3143250"/>
          </a:xfrm>
          <a:prstGeom xmlns:a="http://schemas.openxmlformats.org/drawingml/2006/main" prst="rect">
            <a:avLst/>
          </a:prstGeom>
        </p:spPr>
      </p:pic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5EC8EC4-8C43-47AA-ACB1-D858E3215A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610100"/>
            <a:ext cx="1905000" cy="857250"/>
          </a:xfrm>
          <a:prstGeom xmlns:a="http://schemas.openxmlformats.org/drawingml/2006/main" prst="roundRect">
            <a:avLst>
              <a:gd name="adj" fmla="val 13333"/>
            </a:avLst>
          </a:prstGeom>
          <a:solidFill xmlns:a="http://schemas.openxmlformats.org/drawingml/2006/main">
            <a:srgbClr val="0F654C"/>
          </a:solidFill>
          <a:ln xmlns:a="http://schemas.openxmlformats.org/drawingml/2006/main" w="9525">
            <a:solidFill>
              <a:srgbClr val="D9DDD8"/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020FBA6-4F43-41B4-AED3-39330289E1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4762500"/>
            <a:ext cx="1619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FFFFF"/>
                </a:solidFill>
              </a:defRPr>
            </a:pPr>
            <a:r>
              <a:rPr sz="1200" b="1">
                <a:solidFill>
                  <a:srgbClr val="FFFFFF"/>
                </a:solidFill>
              </a:rPr>
              <a:t>药玉绿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69F590D5-28A2-4C2E-9EAE-C259184876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5105400"/>
            <a:ext cx="1619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D9E5E0"/>
                </a:solidFill>
              </a:defRPr>
            </a:pPr>
            <a:r>
              <a:rPr sz="900" b="0">
                <a:solidFill>
                  <a:srgbClr val="D9E5E0"/>
                </a:solidFill>
              </a:rPr>
              <a:t>#0F654C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DD6B8EB1-3766-48ED-A845-89C168F5E8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81300" y="4610100"/>
            <a:ext cx="1905000" cy="857250"/>
          </a:xfrm>
          <a:prstGeom xmlns:a="http://schemas.openxmlformats.org/drawingml/2006/main" prst="roundRect">
            <a:avLst>
              <a:gd name="adj" fmla="val 13333"/>
            </a:avLst>
          </a:prstGeom>
          <a:solidFill xmlns:a="http://schemas.openxmlformats.org/drawingml/2006/main">
            <a:srgbClr val="F6F1E6"/>
          </a:solidFill>
          <a:ln xmlns:a="http://schemas.openxmlformats.org/drawingml/2006/main" w="9525">
            <a:solidFill>
              <a:srgbClr val="D9DDD8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D58A1945-4FC6-4B20-ACE6-B2E120D478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14650" y="4762500"/>
            <a:ext cx="1619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073C31"/>
                </a:solidFill>
              </a:defRPr>
            </a:pPr>
            <a:r>
              <a:rPr sz="1200" b="1">
                <a:solidFill>
                  <a:srgbClr val="073C31"/>
                </a:solidFill>
              </a:rPr>
              <a:t>纸感米白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E0B97906-CE4C-4F26-BE5F-7CEB90C8B9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14650" y="5105400"/>
            <a:ext cx="1619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63736D"/>
                </a:solidFill>
              </a:defRPr>
            </a:pPr>
            <a:r>
              <a:rPr sz="900" b="0">
                <a:solidFill>
                  <a:srgbClr val="63736D"/>
                </a:solidFill>
              </a:rPr>
              <a:t>#F6F1E6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92A9E32-6279-4373-A58B-BAA66CB4CB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95850" y="4610100"/>
            <a:ext cx="1905000" cy="857250"/>
          </a:xfrm>
          <a:prstGeom xmlns:a="http://schemas.openxmlformats.org/drawingml/2006/main" prst="roundRect">
            <a:avLst>
              <a:gd name="adj" fmla="val 1333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9DDD8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E0B1D89A-272E-41DE-8BCE-A5AF33D758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29200" y="4762500"/>
            <a:ext cx="1619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073C31"/>
                </a:solidFill>
              </a:defRPr>
            </a:pPr>
            <a:r>
              <a:rPr sz="1200" b="1">
                <a:solidFill>
                  <a:srgbClr val="073C31"/>
                </a:solidFill>
              </a:rPr>
              <a:t>浅梣木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2E70890-748E-4974-B464-9D0F527569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29200" y="5105400"/>
            <a:ext cx="1619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63736D"/>
                </a:solidFill>
              </a:defRPr>
            </a:pPr>
            <a:r>
              <a:rPr sz="900" b="0">
                <a:solidFill>
                  <a:srgbClr val="63736D"/>
                </a:solidFill>
              </a:rPr>
              <a:t>温润低光泽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47DE6E7D-4B90-42FB-B880-46A72DD4EA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10400" y="4610100"/>
            <a:ext cx="1905000" cy="857250"/>
          </a:xfrm>
          <a:prstGeom xmlns:a="http://schemas.openxmlformats.org/drawingml/2006/main" prst="roundRect">
            <a:avLst>
              <a:gd name="adj" fmla="val 1333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9DDD8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AADDC1F-D9BA-4CEC-BE4E-5E32594DE4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43750" y="4762500"/>
            <a:ext cx="1619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073C31"/>
                </a:solidFill>
              </a:defRPr>
            </a:pPr>
            <a:r>
              <a:rPr sz="1200" b="1">
                <a:solidFill>
                  <a:srgbClr val="073C31"/>
                </a:solidFill>
              </a:rPr>
              <a:t>低铁玻璃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A8762450-288E-4371-9E5C-68FC4FD4A5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43750" y="5105400"/>
            <a:ext cx="1619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63736D"/>
                </a:solidFill>
              </a:defRPr>
            </a:pPr>
            <a:r>
              <a:rPr sz="900" b="0">
                <a:solidFill>
                  <a:srgbClr val="63736D"/>
                </a:solidFill>
              </a:rPr>
              <a:t>透明可核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4CEDF64-BA23-4F16-82F3-B41DD49629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24950" y="4610100"/>
            <a:ext cx="1905000" cy="857250"/>
          </a:xfrm>
          <a:prstGeom xmlns:a="http://schemas.openxmlformats.org/drawingml/2006/main" prst="roundRect">
            <a:avLst>
              <a:gd name="adj" fmla="val 13333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9DDD8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B7D334C6-7C00-45FB-A473-9D26B0532B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58300" y="4762500"/>
            <a:ext cx="1619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073C31"/>
                </a:solidFill>
              </a:defRPr>
            </a:pPr>
            <a:r>
              <a:rPr sz="1200" b="1">
                <a:solidFill>
                  <a:srgbClr val="073C31"/>
                </a:solidFill>
              </a:rPr>
              <a:t>旧黄铜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6BB231B-E99D-4855-AAB1-293C53D16B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58300" y="5105400"/>
            <a:ext cx="1619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63736D"/>
                </a:solidFill>
              </a:defRPr>
            </a:pPr>
            <a:r>
              <a:rPr sz="900" b="0">
                <a:solidFill>
                  <a:srgbClr val="63736D"/>
                </a:solidFill>
              </a:rPr>
              <a:t>仅作切角点题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F857C190-749E-4DC2-A0BD-258E1DBC7D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0A08CE56-62D1-42FA-B859-C05361E41C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6A6CD3E8-0D25-43FF-AA69-EDC9A394BD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525234400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30648E42-A0A8-44F0-BD10-1564D4232C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42900"/>
            <a:ext cx="5143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B98A43"/>
                </a:solidFill>
              </a:defRPr>
            </a:pPr>
            <a:r>
              <a:rPr sz="975" b="1">
                <a:solidFill>
                  <a:srgbClr val="B98A43"/>
                </a:solidFill>
              </a:rPr>
              <a:t>09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CB78383-FF3D-4146-9A37-CA0531C40A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1066800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073C31"/>
                </a:solidFill>
              </a:defRPr>
            </a:pPr>
            <a:r>
              <a:rPr sz="2850" b="1">
                <a:solidFill>
                  <a:srgbClr val="073C31"/>
                </a:solidFill>
              </a:rPr>
              <a:t>复制不是拷贝效果图，而是通过五道验收门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2B116F8-CC84-499E-B708-715DDDF5CA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276350"/>
            <a:ext cx="102870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63736D"/>
                </a:solidFill>
              </a:defRPr>
            </a:pPr>
            <a:r>
              <a:rPr sz="1200" b="0">
                <a:solidFill>
                  <a:srgbClr val="63736D"/>
                </a:solidFill>
              </a:rPr>
              <a:t>每一阶段都有输入、责任人、证据与否决项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4502D9C-A0EE-4E97-96D0-974396FA33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4953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F654C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36CE9AA3-F738-44F3-AA6E-5AB5AE08EE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057400"/>
            <a:ext cx="10572750" cy="590550"/>
          </a:xfrm>
          <a:prstGeom xmlns:a="http://schemas.openxmlformats.org/drawingml/2006/main" prst="roundRect">
            <a:avLst>
              <a:gd name="adj" fmla="val 19355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E6FA5D5-6B9F-4191-AF6C-4596BF928C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218122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G1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476E9AA-F22B-4BD8-92DA-BD7C82C14C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24000" y="2171700"/>
            <a:ext cx="1809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场地与合规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B1C616C-8EAE-499C-9AD9-A8BCA8AC8A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29000" y="2171700"/>
            <a:ext cx="752475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用途、权属、消防、许可路径、租赁承受力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429B55C5-B16A-4053-8641-98B5DE7722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781300"/>
            <a:ext cx="10572750" cy="590550"/>
          </a:xfrm>
          <a:prstGeom xmlns:a="http://schemas.openxmlformats.org/drawingml/2006/main" prst="roundRect">
            <a:avLst>
              <a:gd name="adj" fmla="val 19355"/>
            </a:avLst>
          </a:prstGeom>
          <a:solidFill xmlns:a="http://schemas.openxmlformats.org/drawingml/2006/main">
            <a:srgbClr val="F4F0E7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72BFDD6-BEFF-4231-BBF3-034B84E10F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290512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G2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8A68CBD-4A2F-4490-9AEF-98889F8BCC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24000" y="2895600"/>
            <a:ext cx="1809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方案冻结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2889B929-4053-41DB-B5FE-82796A7883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29000" y="2895600"/>
            <a:ext cx="752475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测绘、动线、店型、设备、预算与材料样板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24CBFAB-ECC2-49CB-9E58-55E4499A44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505200"/>
            <a:ext cx="10572750" cy="590550"/>
          </a:xfrm>
          <a:prstGeom xmlns:a="http://schemas.openxmlformats.org/drawingml/2006/main" prst="roundRect">
            <a:avLst>
              <a:gd name="adj" fmla="val 19355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3F4BE7C8-A91D-47A2-AEEC-5E8F00D937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362902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G3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3CF920E-5789-4BD4-9A75-78594ACD05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24000" y="3619500"/>
            <a:ext cx="1809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隐蔽验收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CF0B0430-016D-4E94-9828-CC083AB50B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29000" y="3619500"/>
            <a:ext cx="752475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机电、防水、消防、网络、结构与留档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A5682E7-7ABE-4AD6-A385-2392F4BC7F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229100"/>
            <a:ext cx="10572750" cy="590550"/>
          </a:xfrm>
          <a:prstGeom xmlns:a="http://schemas.openxmlformats.org/drawingml/2006/main" prst="roundRect">
            <a:avLst>
              <a:gd name="adj" fmla="val 19355"/>
            </a:avLst>
          </a:prstGeom>
          <a:solidFill xmlns:a="http://schemas.openxmlformats.org/drawingml/2006/main">
            <a:srgbClr val="F4F0E7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EE83284-7270-4F81-B88D-D26307FDAD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435292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G4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4DC7A19-7066-4456-A92B-24B6DA1CDF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24000" y="4343400"/>
            <a:ext cx="1809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安装联调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1BB16D20-704A-4CFF-86C2-F8B7B6B45B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29000" y="4343400"/>
            <a:ext cx="752475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柜体、灯光、系统、设备、标识与无障碍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E42EE8C-CF42-4F55-A7F4-24DCB6AE13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953000"/>
            <a:ext cx="10572750" cy="590550"/>
          </a:xfrm>
          <a:prstGeom xmlns:a="http://schemas.openxmlformats.org/drawingml/2006/main" prst="roundRect">
            <a:avLst>
              <a:gd name="adj" fmla="val 19355"/>
            </a:avLst>
          </a:prstGeom>
          <a:solidFill xmlns:a="http://schemas.openxmlformats.org/drawingml/2006/main">
            <a:srgbClr val="DDEBE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73453A0B-66A5-4C55-BB87-3CC95E2C18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507682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B98A43"/>
                </a:solidFill>
              </a:defRPr>
            </a:pPr>
            <a:r>
              <a:rPr sz="1050" b="1">
                <a:solidFill>
                  <a:srgbClr val="B98A43"/>
                </a:solidFill>
              </a:rPr>
              <a:t>G5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EFADD6DA-DB68-4C3A-B611-8A0DAA1D76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24000" y="5067300"/>
            <a:ext cx="1809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073C31"/>
                </a:solidFill>
              </a:defRPr>
            </a:pPr>
            <a:r>
              <a:rPr sz="1500" b="1">
                <a:solidFill>
                  <a:srgbClr val="073C31"/>
                </a:solidFill>
              </a:rPr>
              <a:t>开业放行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F8C13BC9-1176-4207-8FD7-F787A009AF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29000" y="5067300"/>
            <a:ext cx="752475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17322C"/>
                </a:solidFill>
              </a:defRPr>
            </a:pPr>
            <a:r>
              <a:rPr sz="1125" b="0">
                <a:solidFill>
                  <a:srgbClr val="17322C"/>
                </a:solidFill>
              </a:rPr>
              <a:t>质量、人员、库存、SOP、应急与数据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909BEC20-6DE3-496F-9C38-2A8CF2F63B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867400"/>
            <a:ext cx="8572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073C31"/>
                </a:solidFill>
              </a:defRPr>
            </a:pPr>
            <a:r>
              <a:rPr sz="1275" b="1">
                <a:solidFill>
                  <a:srgbClr val="073C31"/>
                </a:solidFill>
              </a:rPr>
              <a:t>原则：重大缺陷不以“先开业后整改”替代关闭。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19F8F6C0-A818-48FC-B914-9235C0E365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496050"/>
            <a:ext cx="108966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5DD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50CC0886-5F32-41C2-B0A3-2B86B45B5F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553200"/>
            <a:ext cx="8572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825" b="0">
                <a:solidFill>
                  <a:srgbClr val="63736D"/>
                </a:solidFill>
              </a:defRPr>
            </a:pPr>
            <a:r>
              <a:rPr sz="825" b="0">
                <a:solidFill>
                  <a:srgbClr val="63736D"/>
                </a:solidFill>
              </a:rPr>
              <a:t>设计与验证阶段 · 2026-07-18 · assetops@wonderwalk.ai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C88D222C-4CA1-427E-816B-E723BA3835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6553200"/>
            <a:ext cx="4953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825" b="1">
                <a:solidFill>
                  <a:srgbClr val="0F654C"/>
                </a:solidFill>
              </a:defRPr>
            </a:pPr>
            <a:r>
              <a:rPr sz="825" b="1">
                <a:solidFill>
                  <a:srgbClr val="0F654C"/>
                </a:solidFill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46537239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2026-07-18T04:41:18.8070000Z</dcterms:created>
  <dcterms:modified xsi:type="dcterms:W3CDTF">2026-07-18T04:41:18.8070000Z</dcterms:modified>
</coreProperties>
</file>